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Heebo" pitchFamily="2" charset="-79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782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éphane JULLIEN" userId="021a0d94f84eb14e" providerId="LiveId" clId="{8997D746-3D10-4E8B-B217-CB643183EDE0}"/>
    <pc:docChg chg="custSel addSld delSld modSld">
      <pc:chgData name="Stéphane JULLIEN" userId="021a0d94f84eb14e" providerId="LiveId" clId="{8997D746-3D10-4E8B-B217-CB643183EDE0}" dt="2024-09-16T21:38:45.548" v="19" actId="2696"/>
      <pc:docMkLst>
        <pc:docMk/>
      </pc:docMkLst>
      <pc:sldChg chg="modSp mod">
        <pc:chgData name="Stéphane JULLIEN" userId="021a0d94f84eb14e" providerId="LiveId" clId="{8997D746-3D10-4E8B-B217-CB643183EDE0}" dt="2024-09-06T03:20:18.912" v="8" actId="20577"/>
        <pc:sldMkLst>
          <pc:docMk/>
          <pc:sldMk cId="0" sldId="256"/>
        </pc:sldMkLst>
        <pc:spChg chg="mod">
          <ac:chgData name="Stéphane JULLIEN" userId="021a0d94f84eb14e" providerId="LiveId" clId="{8997D746-3D10-4E8B-B217-CB643183EDE0}" dt="2024-09-06T03:20:18.912" v="8" actId="20577"/>
          <ac:spMkLst>
            <pc:docMk/>
            <pc:sldMk cId="0" sldId="256"/>
            <ac:spMk id="7" creationId="{00000000-0000-0000-0000-000000000000}"/>
          </ac:spMkLst>
        </pc:spChg>
        <pc:spChg chg="mod">
          <ac:chgData name="Stéphane JULLIEN" userId="021a0d94f84eb14e" providerId="LiveId" clId="{8997D746-3D10-4E8B-B217-CB643183EDE0}" dt="2024-09-06T03:19:59.362" v="7" actId="20577"/>
          <ac:spMkLst>
            <pc:docMk/>
            <pc:sldMk cId="0" sldId="256"/>
            <ac:spMk id="12" creationId="{00000000-0000-0000-0000-000000000000}"/>
          </ac:spMkLst>
        </pc:spChg>
      </pc:sldChg>
      <pc:sldChg chg="addSp">
        <pc:chgData name="Stéphane JULLIEN" userId="021a0d94f84eb14e" providerId="LiveId" clId="{8997D746-3D10-4E8B-B217-CB643183EDE0}" dt="2024-09-06T03:21:30.084" v="9"/>
        <pc:sldMkLst>
          <pc:docMk/>
          <pc:sldMk cId="0" sldId="257"/>
        </pc:sldMkLst>
        <pc:graphicFrameChg chg="add">
          <ac:chgData name="Stéphane JULLIEN" userId="021a0d94f84eb14e" providerId="LiveId" clId="{8997D746-3D10-4E8B-B217-CB643183EDE0}" dt="2024-09-06T03:21:30.084" v="9"/>
          <ac:graphicFrameMkLst>
            <pc:docMk/>
            <pc:sldMk cId="0" sldId="257"/>
            <ac:graphicFrameMk id="40" creationId="{ED7089F4-3D58-444A-1738-67F04351EDC7}"/>
          </ac:graphicFrameMkLst>
        </pc:graphicFrameChg>
      </pc:sldChg>
      <pc:sldChg chg="addSp modSp mod">
        <pc:chgData name="Stéphane JULLIEN" userId="021a0d94f84eb14e" providerId="LiveId" clId="{8997D746-3D10-4E8B-B217-CB643183EDE0}" dt="2024-09-06T02:45:38.163" v="6" actId="1076"/>
        <pc:sldMkLst>
          <pc:docMk/>
          <pc:sldMk cId="3664135643" sldId="271"/>
        </pc:sldMkLst>
        <pc:spChg chg="mod">
          <ac:chgData name="Stéphane JULLIEN" userId="021a0d94f84eb14e" providerId="LiveId" clId="{8997D746-3D10-4E8B-B217-CB643183EDE0}" dt="2024-09-06T02:45:33.663" v="3"/>
          <ac:spMkLst>
            <pc:docMk/>
            <pc:sldMk cId="3664135643" sldId="271"/>
            <ac:spMk id="5" creationId="{06330315-C111-8840-A4F4-336DB9E2BDCF}"/>
          </ac:spMkLst>
        </pc:spChg>
        <pc:spChg chg="mod">
          <ac:chgData name="Stéphane JULLIEN" userId="021a0d94f84eb14e" providerId="LiveId" clId="{8997D746-3D10-4E8B-B217-CB643183EDE0}" dt="2024-09-06T02:45:33.663" v="3"/>
          <ac:spMkLst>
            <pc:docMk/>
            <pc:sldMk cId="3664135643" sldId="271"/>
            <ac:spMk id="6" creationId="{330242C4-B98C-D881-3548-16DE122C9098}"/>
          </ac:spMkLst>
        </pc:spChg>
        <pc:spChg chg="add mod">
          <ac:chgData name="Stéphane JULLIEN" userId="021a0d94f84eb14e" providerId="LiveId" clId="{8997D746-3D10-4E8B-B217-CB643183EDE0}" dt="2024-09-06T02:45:33.663" v="3"/>
          <ac:spMkLst>
            <pc:docMk/>
            <pc:sldMk cId="3664135643" sldId="271"/>
            <ac:spMk id="7" creationId="{52C6494A-F1D0-12C4-0342-215C4F53D49B}"/>
          </ac:spMkLst>
        </pc:spChg>
        <pc:grpChg chg="add mod">
          <ac:chgData name="Stéphane JULLIEN" userId="021a0d94f84eb14e" providerId="LiveId" clId="{8997D746-3D10-4E8B-B217-CB643183EDE0}" dt="2024-09-06T02:45:33.663" v="3"/>
          <ac:grpSpMkLst>
            <pc:docMk/>
            <pc:sldMk cId="3664135643" sldId="271"/>
            <ac:grpSpMk id="4" creationId="{F59EEFBB-83F0-95F2-F1E8-99AED329294C}"/>
          </ac:grpSpMkLst>
        </pc:grpChg>
        <pc:picChg chg="add mod">
          <ac:chgData name="Stéphane JULLIEN" userId="021a0d94f84eb14e" providerId="LiveId" clId="{8997D746-3D10-4E8B-B217-CB643183EDE0}" dt="2024-09-06T02:45:38.163" v="6" actId="1076"/>
          <ac:picMkLst>
            <pc:docMk/>
            <pc:sldMk cId="3664135643" sldId="271"/>
            <ac:picMk id="3" creationId="{3A6C9F0D-E5BE-71B7-5502-DF00A9B37D42}"/>
          </ac:picMkLst>
        </pc:picChg>
      </pc:sldChg>
      <pc:sldChg chg="del">
        <pc:chgData name="Stéphane JULLIEN" userId="021a0d94f84eb14e" providerId="LiveId" clId="{8997D746-3D10-4E8B-B217-CB643183EDE0}" dt="2024-09-16T21:32:11.808" v="10" actId="2696"/>
        <pc:sldMkLst>
          <pc:docMk/>
          <pc:sldMk cId="178466146" sldId="272"/>
        </pc:sldMkLst>
      </pc:sldChg>
      <pc:sldChg chg="addSp delSp modSp add del mod">
        <pc:chgData name="Stéphane JULLIEN" userId="021a0d94f84eb14e" providerId="LiveId" clId="{8997D746-3D10-4E8B-B217-CB643183EDE0}" dt="2024-09-16T21:38:45.548" v="19" actId="2696"/>
        <pc:sldMkLst>
          <pc:docMk/>
          <pc:sldMk cId="1610875516" sldId="272"/>
        </pc:sldMkLst>
        <pc:spChg chg="mod">
          <ac:chgData name="Stéphane JULLIEN" userId="021a0d94f84eb14e" providerId="LiveId" clId="{8997D746-3D10-4E8B-B217-CB643183EDE0}" dt="2024-09-16T21:35:46.827" v="15"/>
          <ac:spMkLst>
            <pc:docMk/>
            <pc:sldMk cId="1610875516" sldId="272"/>
            <ac:spMk id="5" creationId="{00000000-0000-0000-0000-000000000000}"/>
          </ac:spMkLst>
        </pc:spChg>
        <pc:graphicFrameChg chg="add del">
          <ac:chgData name="Stéphane JULLIEN" userId="021a0d94f84eb14e" providerId="LiveId" clId="{8997D746-3D10-4E8B-B217-CB643183EDE0}" dt="2024-09-16T21:35:52.097" v="16" actId="478"/>
          <ac:graphicFrameMkLst>
            <pc:docMk/>
            <pc:sldMk cId="1610875516" sldId="272"/>
            <ac:graphicFrameMk id="6" creationId="{24D3B4D4-6327-FEE7-CD0E-58BD2A919869}"/>
          </ac:graphicFrameMkLst>
        </pc:graphicFrameChg>
        <pc:graphicFrameChg chg="add del">
          <ac:chgData name="Stéphane JULLIEN" userId="021a0d94f84eb14e" providerId="LiveId" clId="{8997D746-3D10-4E8B-B217-CB643183EDE0}" dt="2024-09-16T21:38:37.747" v="18" actId="478"/>
          <ac:graphicFrameMkLst>
            <pc:docMk/>
            <pc:sldMk cId="1610875516" sldId="272"/>
            <ac:graphicFrameMk id="9" creationId="{00BF466E-F695-1F68-4E42-C90A6BF97EC5}"/>
          </ac:graphicFrameMkLst>
        </pc:graphicFrameChg>
        <pc:picChg chg="del">
          <ac:chgData name="Stéphane JULLIEN" userId="021a0d94f84eb14e" providerId="LiveId" clId="{8997D746-3D10-4E8B-B217-CB643183EDE0}" dt="2024-09-16T21:34:27.039" v="12" actId="478"/>
          <ac:picMkLst>
            <pc:docMk/>
            <pc:sldMk cId="1610875516" sldId="272"/>
            <ac:picMk id="8" creationId="{E54C4C6D-DBF6-7E0C-F0CA-9F2E5846B08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s.jullien@bruxellesformation.brussels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https://en.wikipedia.org/wiki/Bouldering_mat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Climbing_protection" TargetMode="External"/><Relationship Id="rId5" Type="http://schemas.openxmlformats.org/officeDocument/2006/relationships/hyperlink" Target="https://en.wikipedia.org/wiki/Competition_climbing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15378" y="1624160"/>
            <a:ext cx="17874475" cy="7634140"/>
            <a:chOff x="0" y="0"/>
            <a:chExt cx="95154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1540" cy="406400"/>
            </a:xfrm>
            <a:custGeom>
              <a:avLst/>
              <a:gdLst/>
              <a:ahLst/>
              <a:cxnLst/>
              <a:rect l="l" t="t" r="r" b="b"/>
              <a:pathLst>
                <a:path w="951540" h="406400">
                  <a:moveTo>
                    <a:pt x="748340" y="0"/>
                  </a:moveTo>
                  <a:cubicBezTo>
                    <a:pt x="860564" y="0"/>
                    <a:pt x="951540" y="90976"/>
                    <a:pt x="951540" y="203200"/>
                  </a:cubicBezTo>
                  <a:cubicBezTo>
                    <a:pt x="951540" y="315424"/>
                    <a:pt x="860564" y="406400"/>
                    <a:pt x="74834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95154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923984" y="7271245"/>
            <a:ext cx="6440031" cy="1258067"/>
            <a:chOff x="0" y="0"/>
            <a:chExt cx="1696140" cy="33134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96140" cy="331343"/>
            </a:xfrm>
            <a:custGeom>
              <a:avLst/>
              <a:gdLst/>
              <a:ahLst/>
              <a:cxnLst/>
              <a:rect l="l" t="t" r="r" b="b"/>
              <a:pathLst>
                <a:path w="1696140" h="331343">
                  <a:moveTo>
                    <a:pt x="24043" y="0"/>
                  </a:moveTo>
                  <a:lnTo>
                    <a:pt x="1672097" y="0"/>
                  </a:lnTo>
                  <a:cubicBezTo>
                    <a:pt x="1678473" y="0"/>
                    <a:pt x="1684589" y="2533"/>
                    <a:pt x="1689098" y="7042"/>
                  </a:cubicBezTo>
                  <a:cubicBezTo>
                    <a:pt x="1693607" y="11551"/>
                    <a:pt x="1696140" y="17666"/>
                    <a:pt x="1696140" y="24043"/>
                  </a:cubicBezTo>
                  <a:lnTo>
                    <a:pt x="1696140" y="307300"/>
                  </a:lnTo>
                  <a:cubicBezTo>
                    <a:pt x="1696140" y="313676"/>
                    <a:pt x="1693607" y="319792"/>
                    <a:pt x="1689098" y="324301"/>
                  </a:cubicBezTo>
                  <a:cubicBezTo>
                    <a:pt x="1684589" y="328810"/>
                    <a:pt x="1678473" y="331343"/>
                    <a:pt x="1672097" y="331343"/>
                  </a:cubicBezTo>
                  <a:lnTo>
                    <a:pt x="24043" y="331343"/>
                  </a:lnTo>
                  <a:cubicBezTo>
                    <a:pt x="17666" y="331343"/>
                    <a:pt x="11551" y="328810"/>
                    <a:pt x="7042" y="324301"/>
                  </a:cubicBezTo>
                  <a:cubicBezTo>
                    <a:pt x="2533" y="319792"/>
                    <a:pt x="0" y="313676"/>
                    <a:pt x="0" y="307300"/>
                  </a:cubicBezTo>
                  <a:lnTo>
                    <a:pt x="0" y="24043"/>
                  </a:lnTo>
                  <a:cubicBezTo>
                    <a:pt x="0" y="17666"/>
                    <a:pt x="2533" y="11551"/>
                    <a:pt x="7042" y="7042"/>
                  </a:cubicBezTo>
                  <a:cubicBezTo>
                    <a:pt x="11551" y="2533"/>
                    <a:pt x="17666" y="0"/>
                    <a:pt x="24043" y="0"/>
                  </a:cubicBezTo>
                  <a:close/>
                </a:path>
              </a:pathLst>
            </a:custGeom>
            <a:solidFill>
              <a:srgbClr val="4E6E8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696140" cy="3884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b="1" spc="25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Stéphane JULLIEN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 b="1" spc="219" dirty="0" err="1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Bruxelles</a:t>
              </a:r>
              <a:r>
                <a:rPr lang="en-US" sz="2199" b="1" spc="21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, </a:t>
              </a:r>
              <a:r>
                <a:rPr lang="en-US" sz="2199" b="1" spc="219" dirty="0" err="1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DigitalCity</a:t>
              </a:r>
              <a:r>
                <a:rPr lang="en-US" sz="2199" b="1" spc="21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, Sept 6th 2024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14959098" y="426279"/>
            <a:ext cx="3072222" cy="2349884"/>
          </a:xfrm>
          <a:custGeom>
            <a:avLst/>
            <a:gdLst/>
            <a:ahLst/>
            <a:cxnLst/>
            <a:rect l="l" t="t" r="r" b="b"/>
            <a:pathLst>
              <a:path w="3072222" h="2349884">
                <a:moveTo>
                  <a:pt x="0" y="0"/>
                </a:moveTo>
                <a:lnTo>
                  <a:pt x="3072222" y="0"/>
                </a:lnTo>
                <a:lnTo>
                  <a:pt x="3072222" y="2349884"/>
                </a:lnTo>
                <a:lnTo>
                  <a:pt x="0" y="23498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-350411" y="928835"/>
            <a:ext cx="5331828" cy="8458549"/>
            <a:chOff x="0" y="0"/>
            <a:chExt cx="732181" cy="11615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32181" cy="1161550"/>
            </a:xfrm>
            <a:custGeom>
              <a:avLst/>
              <a:gdLst/>
              <a:ahLst/>
              <a:cxnLst/>
              <a:rect l="l" t="t" r="r" b="b"/>
              <a:pathLst>
                <a:path w="732181" h="1161550">
                  <a:moveTo>
                    <a:pt x="33396" y="0"/>
                  </a:moveTo>
                  <a:lnTo>
                    <a:pt x="698784" y="0"/>
                  </a:lnTo>
                  <a:cubicBezTo>
                    <a:pt x="707641" y="0"/>
                    <a:pt x="716136" y="3519"/>
                    <a:pt x="722399" y="9782"/>
                  </a:cubicBezTo>
                  <a:cubicBezTo>
                    <a:pt x="728662" y="16045"/>
                    <a:pt x="732181" y="24539"/>
                    <a:pt x="732181" y="33396"/>
                  </a:cubicBezTo>
                  <a:lnTo>
                    <a:pt x="732181" y="1128154"/>
                  </a:lnTo>
                  <a:cubicBezTo>
                    <a:pt x="732181" y="1146598"/>
                    <a:pt x="717229" y="1161550"/>
                    <a:pt x="698784" y="1161550"/>
                  </a:cubicBezTo>
                  <a:lnTo>
                    <a:pt x="33396" y="1161550"/>
                  </a:lnTo>
                  <a:cubicBezTo>
                    <a:pt x="24539" y="1161550"/>
                    <a:pt x="16045" y="1158032"/>
                    <a:pt x="9782" y="1151769"/>
                  </a:cubicBezTo>
                  <a:cubicBezTo>
                    <a:pt x="3519" y="1145505"/>
                    <a:pt x="0" y="1137011"/>
                    <a:pt x="0" y="1128154"/>
                  </a:cubicBezTo>
                  <a:lnTo>
                    <a:pt x="0" y="33396"/>
                  </a:lnTo>
                  <a:cubicBezTo>
                    <a:pt x="0" y="24539"/>
                    <a:pt x="3519" y="16045"/>
                    <a:pt x="9782" y="9782"/>
                  </a:cubicBezTo>
                  <a:cubicBezTo>
                    <a:pt x="16045" y="3519"/>
                    <a:pt x="24539" y="0"/>
                    <a:pt x="33396" y="0"/>
                  </a:cubicBezTo>
                  <a:close/>
                </a:path>
              </a:pathLst>
            </a:custGeom>
            <a:blipFill>
              <a:blip r:embed="rId3"/>
              <a:stretch>
                <a:fillRect l="-36729" r="-101383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14959098" y="7479216"/>
            <a:ext cx="3072222" cy="2448741"/>
          </a:xfrm>
          <a:custGeom>
            <a:avLst/>
            <a:gdLst/>
            <a:ahLst/>
            <a:cxnLst/>
            <a:rect l="l" t="t" r="r" b="b"/>
            <a:pathLst>
              <a:path w="3072222" h="2448741">
                <a:moveTo>
                  <a:pt x="0" y="0"/>
                </a:moveTo>
                <a:lnTo>
                  <a:pt x="3072222" y="0"/>
                </a:lnTo>
                <a:lnTo>
                  <a:pt x="3072222" y="2448741"/>
                </a:lnTo>
                <a:lnTo>
                  <a:pt x="0" y="24487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108302" y="2438114"/>
            <a:ext cx="12371749" cy="3121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SELECT THE </a:t>
            </a:r>
          </a:p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RIGHT CANDIDATES </a:t>
            </a:r>
          </a:p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FOR SPONSORSHIP</a:t>
            </a:r>
          </a:p>
          <a:p>
            <a:pPr marL="0" lvl="0" indent="0"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 IN SPORT CLIMBING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108302" y="5982391"/>
            <a:ext cx="12371749" cy="881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99"/>
              </a:lnSpc>
            </a:pPr>
            <a:r>
              <a:rPr lang="en-US" sz="2499" spc="249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A BUSINESS INTELLIGENCE</a:t>
            </a:r>
          </a:p>
          <a:p>
            <a:pPr marL="0" lvl="0" indent="0" algn="ctr">
              <a:lnSpc>
                <a:spcPts val="3499"/>
              </a:lnSpc>
            </a:pPr>
            <a:r>
              <a:rPr lang="en-US" sz="2499" spc="249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PROJECT DEFENSE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958124" y="218078"/>
            <a:ext cx="12371749" cy="469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</a:pPr>
            <a:r>
              <a:rPr lang="en-US" sz="2699" spc="269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DATA ANALYST – BUSINESS INTELLIGENCE / EDITION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1602311"/>
            <a:ext cx="18288000" cy="8684689"/>
          </a:xfrm>
          <a:custGeom>
            <a:avLst/>
            <a:gdLst/>
            <a:ahLst/>
            <a:cxnLst/>
            <a:rect l="l" t="t" r="r" b="b"/>
            <a:pathLst>
              <a:path w="18288000" h="8684689">
                <a:moveTo>
                  <a:pt x="0" y="0"/>
                </a:moveTo>
                <a:lnTo>
                  <a:pt x="18288000" y="0"/>
                </a:lnTo>
                <a:lnTo>
                  <a:pt x="18288000" y="8684689"/>
                </a:lnTo>
                <a:lnTo>
                  <a:pt x="0" y="86846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</a:blip>
            <a:stretch>
              <a:fillRect t="-20745" b="-1949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8620" y="228540"/>
            <a:ext cx="13698968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Business : Which climbers </a:t>
            </a:r>
            <a:r>
              <a:rPr lang="en-US" sz="58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sponsorised</a:t>
            </a: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?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54C4C6D-DBF6-7E0C-F0CA-9F2E5846B08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409700" y="1591458"/>
            <a:ext cx="15468600" cy="869554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1602311"/>
            <a:ext cx="18288000" cy="8684689"/>
          </a:xfrm>
          <a:custGeom>
            <a:avLst/>
            <a:gdLst/>
            <a:ahLst/>
            <a:cxnLst/>
            <a:rect l="l" t="t" r="r" b="b"/>
            <a:pathLst>
              <a:path w="18288000" h="8684689">
                <a:moveTo>
                  <a:pt x="0" y="0"/>
                </a:moveTo>
                <a:lnTo>
                  <a:pt x="18288000" y="0"/>
                </a:lnTo>
                <a:lnTo>
                  <a:pt x="18288000" y="8684689"/>
                </a:lnTo>
                <a:lnTo>
                  <a:pt x="0" y="86846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</a:blip>
            <a:stretch>
              <a:fillRect t="-20745" b="-1949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8620" y="228540"/>
            <a:ext cx="13698968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Business : Which climbers </a:t>
            </a:r>
            <a:r>
              <a:rPr lang="en-US" sz="58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sponsorised</a:t>
            </a: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? 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128E083-7BA9-F409-34EA-5E844789D1B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447800" y="1602311"/>
            <a:ext cx="15478834" cy="86846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1602311"/>
            <a:ext cx="18288000" cy="8684689"/>
          </a:xfrm>
          <a:custGeom>
            <a:avLst/>
            <a:gdLst/>
            <a:ahLst/>
            <a:cxnLst/>
            <a:rect l="l" t="t" r="r" b="b"/>
            <a:pathLst>
              <a:path w="18288000" h="8684689">
                <a:moveTo>
                  <a:pt x="0" y="0"/>
                </a:moveTo>
                <a:lnTo>
                  <a:pt x="18288000" y="0"/>
                </a:lnTo>
                <a:lnTo>
                  <a:pt x="18288000" y="8684689"/>
                </a:lnTo>
                <a:lnTo>
                  <a:pt x="0" y="86846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</a:blip>
            <a:stretch>
              <a:fillRect t="-20745" b="-1949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8620" y="228540"/>
            <a:ext cx="13698968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Business : Which Nation </a:t>
            </a:r>
            <a:r>
              <a:rPr lang="en-US" sz="58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sponsorised</a:t>
            </a: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? 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92F51AB-C218-FC5B-0E2A-661479DA7FD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378169" y="1602311"/>
            <a:ext cx="15531661" cy="868468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15378" y="1624160"/>
            <a:ext cx="17874475" cy="7634140"/>
            <a:chOff x="0" y="0"/>
            <a:chExt cx="95154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1540" cy="406400"/>
            </a:xfrm>
            <a:custGeom>
              <a:avLst/>
              <a:gdLst/>
              <a:ahLst/>
              <a:cxnLst/>
              <a:rect l="l" t="t" r="r" b="b"/>
              <a:pathLst>
                <a:path w="951540" h="406400">
                  <a:moveTo>
                    <a:pt x="748340" y="0"/>
                  </a:moveTo>
                  <a:cubicBezTo>
                    <a:pt x="860564" y="0"/>
                    <a:pt x="951540" y="90976"/>
                    <a:pt x="951540" y="203200"/>
                  </a:cubicBezTo>
                  <a:cubicBezTo>
                    <a:pt x="951540" y="315424"/>
                    <a:pt x="860564" y="406400"/>
                    <a:pt x="74834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951540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923984" y="7271245"/>
            <a:ext cx="6440031" cy="1258067"/>
            <a:chOff x="0" y="0"/>
            <a:chExt cx="1696140" cy="33134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96140" cy="331343"/>
            </a:xfrm>
            <a:custGeom>
              <a:avLst/>
              <a:gdLst/>
              <a:ahLst/>
              <a:cxnLst/>
              <a:rect l="l" t="t" r="r" b="b"/>
              <a:pathLst>
                <a:path w="1696140" h="331343">
                  <a:moveTo>
                    <a:pt x="24043" y="0"/>
                  </a:moveTo>
                  <a:lnTo>
                    <a:pt x="1672097" y="0"/>
                  </a:lnTo>
                  <a:cubicBezTo>
                    <a:pt x="1678473" y="0"/>
                    <a:pt x="1684589" y="2533"/>
                    <a:pt x="1689098" y="7042"/>
                  </a:cubicBezTo>
                  <a:cubicBezTo>
                    <a:pt x="1693607" y="11551"/>
                    <a:pt x="1696140" y="17666"/>
                    <a:pt x="1696140" y="24043"/>
                  </a:cubicBezTo>
                  <a:lnTo>
                    <a:pt x="1696140" y="307300"/>
                  </a:lnTo>
                  <a:cubicBezTo>
                    <a:pt x="1696140" y="313676"/>
                    <a:pt x="1693607" y="319792"/>
                    <a:pt x="1689098" y="324301"/>
                  </a:cubicBezTo>
                  <a:cubicBezTo>
                    <a:pt x="1684589" y="328810"/>
                    <a:pt x="1678473" y="331343"/>
                    <a:pt x="1672097" y="331343"/>
                  </a:cubicBezTo>
                  <a:lnTo>
                    <a:pt x="24043" y="331343"/>
                  </a:lnTo>
                  <a:cubicBezTo>
                    <a:pt x="17666" y="331343"/>
                    <a:pt x="11551" y="328810"/>
                    <a:pt x="7042" y="324301"/>
                  </a:cubicBezTo>
                  <a:cubicBezTo>
                    <a:pt x="2533" y="319792"/>
                    <a:pt x="0" y="313676"/>
                    <a:pt x="0" y="307300"/>
                  </a:cubicBezTo>
                  <a:lnTo>
                    <a:pt x="0" y="24043"/>
                  </a:lnTo>
                  <a:cubicBezTo>
                    <a:pt x="0" y="17666"/>
                    <a:pt x="2533" y="11551"/>
                    <a:pt x="7042" y="7042"/>
                  </a:cubicBezTo>
                  <a:cubicBezTo>
                    <a:pt x="11551" y="2533"/>
                    <a:pt x="17666" y="0"/>
                    <a:pt x="24043" y="0"/>
                  </a:cubicBezTo>
                  <a:close/>
                </a:path>
              </a:pathLst>
            </a:custGeom>
            <a:solidFill>
              <a:srgbClr val="4E6E8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696140" cy="3884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spc="25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Stéphane JULLIEN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 spc="219" dirty="0" err="1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Bruxelles</a:t>
              </a:r>
              <a:r>
                <a:rPr lang="en-US" sz="2199" spc="21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 </a:t>
              </a:r>
              <a:r>
                <a:rPr lang="en-US" sz="2199" spc="219" dirty="0" err="1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DigitalCity</a:t>
              </a:r>
              <a:r>
                <a:rPr lang="en-US" sz="2199" spc="219" dirty="0">
                  <a:solidFill>
                    <a:srgbClr val="FFFFFF"/>
                  </a:solidFill>
                  <a:latin typeface="Heebo" pitchFamily="2" charset="-79"/>
                  <a:ea typeface="Lato Bold"/>
                  <a:cs typeface="Heebo" pitchFamily="2" charset="-79"/>
                  <a:sym typeface="Lato Bold"/>
                </a:rPr>
                <a:t>, Sept 6th 2024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350411" y="928835"/>
            <a:ext cx="5331828" cy="8458549"/>
            <a:chOff x="0" y="0"/>
            <a:chExt cx="732181" cy="11615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32181" cy="1161550"/>
            </a:xfrm>
            <a:custGeom>
              <a:avLst/>
              <a:gdLst/>
              <a:ahLst/>
              <a:cxnLst/>
              <a:rect l="l" t="t" r="r" b="b"/>
              <a:pathLst>
                <a:path w="732181" h="1161550">
                  <a:moveTo>
                    <a:pt x="33396" y="0"/>
                  </a:moveTo>
                  <a:lnTo>
                    <a:pt x="698784" y="0"/>
                  </a:lnTo>
                  <a:cubicBezTo>
                    <a:pt x="707641" y="0"/>
                    <a:pt x="716136" y="3519"/>
                    <a:pt x="722399" y="9782"/>
                  </a:cubicBezTo>
                  <a:cubicBezTo>
                    <a:pt x="728662" y="16045"/>
                    <a:pt x="732181" y="24539"/>
                    <a:pt x="732181" y="33396"/>
                  </a:cubicBezTo>
                  <a:lnTo>
                    <a:pt x="732181" y="1128154"/>
                  </a:lnTo>
                  <a:cubicBezTo>
                    <a:pt x="732181" y="1146598"/>
                    <a:pt x="717229" y="1161550"/>
                    <a:pt x="698784" y="1161550"/>
                  </a:cubicBezTo>
                  <a:lnTo>
                    <a:pt x="33396" y="1161550"/>
                  </a:lnTo>
                  <a:cubicBezTo>
                    <a:pt x="24539" y="1161550"/>
                    <a:pt x="16045" y="1158032"/>
                    <a:pt x="9782" y="1151769"/>
                  </a:cubicBezTo>
                  <a:cubicBezTo>
                    <a:pt x="3519" y="1145505"/>
                    <a:pt x="0" y="1137011"/>
                    <a:pt x="0" y="1128154"/>
                  </a:cubicBezTo>
                  <a:lnTo>
                    <a:pt x="0" y="33396"/>
                  </a:lnTo>
                  <a:cubicBezTo>
                    <a:pt x="0" y="24539"/>
                    <a:pt x="3519" y="16045"/>
                    <a:pt x="9782" y="9782"/>
                  </a:cubicBezTo>
                  <a:cubicBezTo>
                    <a:pt x="16045" y="3519"/>
                    <a:pt x="24539" y="0"/>
                    <a:pt x="33396" y="0"/>
                  </a:cubicBezTo>
                  <a:close/>
                </a:path>
              </a:pathLst>
            </a:custGeom>
            <a:blipFill>
              <a:blip r:embed="rId2"/>
              <a:stretch>
                <a:fillRect l="-36729" r="-101383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4981417" y="2438114"/>
            <a:ext cx="8358430" cy="39459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CONCLUSION</a:t>
            </a:r>
          </a:p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&amp;</a:t>
            </a:r>
          </a:p>
          <a:p>
            <a:pPr algn="ctr">
              <a:lnSpc>
                <a:spcPts val="6160"/>
              </a:lnSpc>
            </a:pPr>
            <a:r>
              <a:rPr lang="en-US" sz="4400" spc="220" dirty="0">
                <a:solidFill>
                  <a:srgbClr val="000000"/>
                </a:solidFill>
                <a:latin typeface="Heebo" pitchFamily="2" charset="-79"/>
                <a:ea typeface="Montserrat"/>
                <a:cs typeface="Heebo" pitchFamily="2" charset="-79"/>
                <a:sym typeface="Montserrat"/>
              </a:rPr>
              <a:t>THANK YOU</a:t>
            </a:r>
          </a:p>
          <a:p>
            <a:pPr algn="ctr">
              <a:lnSpc>
                <a:spcPts val="6160"/>
              </a:lnSpc>
            </a:pPr>
            <a:endParaRPr lang="en-US" sz="4400" spc="220" dirty="0">
              <a:solidFill>
                <a:srgbClr val="000000"/>
              </a:solidFill>
              <a:latin typeface="Heebo" pitchFamily="2" charset="-79"/>
              <a:ea typeface="Montserrat"/>
              <a:cs typeface="Heebo" pitchFamily="2" charset="-79"/>
              <a:sym typeface="Montserrat"/>
            </a:endParaRPr>
          </a:p>
          <a:p>
            <a:pPr marL="0" lvl="0" indent="0" algn="ctr">
              <a:lnSpc>
                <a:spcPts val="6160"/>
              </a:lnSpc>
            </a:pPr>
            <a:endParaRPr lang="en-US" sz="4400" spc="220" dirty="0">
              <a:solidFill>
                <a:srgbClr val="000000"/>
              </a:solidFill>
              <a:latin typeface="Heebo" pitchFamily="2" charset="-79"/>
              <a:ea typeface="Montserrat"/>
              <a:cs typeface="Heebo" pitchFamily="2" charset="-79"/>
              <a:sym typeface="Montserrat"/>
            </a:endParaRPr>
          </a:p>
        </p:txBody>
      </p:sp>
      <p:sp>
        <p:nvSpPr>
          <p:cNvPr id="12" name="TextBox 14">
            <a:extLst>
              <a:ext uri="{FF2B5EF4-FFF2-40B4-BE49-F238E27FC236}">
                <a16:creationId xmlns:a16="http://schemas.microsoft.com/office/drawing/2014/main" id="{F5836792-C515-59E2-52D2-43A0B147E5A1}"/>
              </a:ext>
            </a:extLst>
          </p:cNvPr>
          <p:cNvSpPr txBox="1"/>
          <p:nvPr/>
        </p:nvSpPr>
        <p:spPr>
          <a:xfrm>
            <a:off x="2958124" y="218078"/>
            <a:ext cx="12371749" cy="469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79"/>
              </a:lnSpc>
            </a:pPr>
            <a:r>
              <a:rPr lang="en-US" sz="2699" spc="269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DATA ANALYST – BUSINESS INTELLIGENCE / EDITION 2024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31422" y="2478415"/>
            <a:ext cx="17714891" cy="7375951"/>
          </a:xfrm>
          <a:custGeom>
            <a:avLst/>
            <a:gdLst/>
            <a:ahLst/>
            <a:cxnLst/>
            <a:rect l="l" t="t" r="r" b="b"/>
            <a:pathLst>
              <a:path w="17714891" h="7375951">
                <a:moveTo>
                  <a:pt x="0" y="0"/>
                </a:moveTo>
                <a:lnTo>
                  <a:pt x="17714891" y="0"/>
                </a:lnTo>
                <a:lnTo>
                  <a:pt x="17714891" y="7375951"/>
                </a:lnTo>
                <a:lnTo>
                  <a:pt x="0" y="73759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78620" y="228540"/>
            <a:ext cx="11953013" cy="1003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Appendix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599538" y="2555575"/>
            <a:ext cx="16659762" cy="7300345"/>
          </a:xfrm>
          <a:custGeom>
            <a:avLst/>
            <a:gdLst/>
            <a:ahLst/>
            <a:cxnLst/>
            <a:rect l="l" t="t" r="r" b="b"/>
            <a:pathLst>
              <a:path w="16659762" h="7300345">
                <a:moveTo>
                  <a:pt x="0" y="0"/>
                </a:moveTo>
                <a:lnTo>
                  <a:pt x="16659762" y="0"/>
                </a:lnTo>
                <a:lnTo>
                  <a:pt x="16659762" y="7300345"/>
                </a:lnTo>
                <a:lnTo>
                  <a:pt x="0" y="73003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78620" y="228540"/>
            <a:ext cx="11953013" cy="1003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Appendix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A96FD9C-7236-EF71-10D0-F131A9F59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71500" y="-523875"/>
            <a:ext cx="18288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1155CC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s.jullien@bruxellesformation.brussels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A6C9F0D-E5BE-71B7-5502-DF00A9B37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638300"/>
            <a:ext cx="14740468" cy="8091577"/>
          </a:xfrm>
          <a:prstGeom prst="rect">
            <a:avLst/>
          </a:prstGeom>
        </p:spPr>
      </p:pic>
      <p:grpSp>
        <p:nvGrpSpPr>
          <p:cNvPr id="4" name="Group 2">
            <a:extLst>
              <a:ext uri="{FF2B5EF4-FFF2-40B4-BE49-F238E27FC236}">
                <a16:creationId xmlns:a16="http://schemas.microsoft.com/office/drawing/2014/main" id="{F59EEFBB-83F0-95F2-F1E8-99AED329294C}"/>
              </a:ext>
            </a:extLst>
          </p:cNvPr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06330315-C111-8840-A4F4-336DB9E2BDCF}"/>
                </a:ext>
              </a:extLst>
            </p:cNvPr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6" name="TextBox 4">
              <a:extLst>
                <a:ext uri="{FF2B5EF4-FFF2-40B4-BE49-F238E27FC236}">
                  <a16:creationId xmlns:a16="http://schemas.microsoft.com/office/drawing/2014/main" id="{330242C4-B98C-D881-3548-16DE122C9098}"/>
                </a:ext>
              </a:extLst>
            </p:cNvPr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2C6494A-F1D0-12C4-0342-215C4F53D49B}"/>
              </a:ext>
            </a:extLst>
          </p:cNvPr>
          <p:cNvSpPr txBox="1"/>
          <p:nvPr/>
        </p:nvSpPr>
        <p:spPr>
          <a:xfrm>
            <a:off x="278620" y="228540"/>
            <a:ext cx="11953013" cy="1003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664135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7798" y="2970985"/>
            <a:ext cx="7854835" cy="3453686"/>
            <a:chOff x="0" y="0"/>
            <a:chExt cx="2068763" cy="9096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68763" cy="909613"/>
            </a:xfrm>
            <a:custGeom>
              <a:avLst/>
              <a:gdLst/>
              <a:ahLst/>
              <a:cxnLst/>
              <a:rect l="l" t="t" r="r" b="b"/>
              <a:pathLst>
                <a:path w="2068763" h="909613">
                  <a:moveTo>
                    <a:pt x="50267" y="0"/>
                  </a:moveTo>
                  <a:lnTo>
                    <a:pt x="2018496" y="0"/>
                  </a:lnTo>
                  <a:cubicBezTo>
                    <a:pt x="2046258" y="0"/>
                    <a:pt x="2068763" y="22505"/>
                    <a:pt x="2068763" y="50267"/>
                  </a:cubicBezTo>
                  <a:lnTo>
                    <a:pt x="2068763" y="859346"/>
                  </a:lnTo>
                  <a:cubicBezTo>
                    <a:pt x="2068763" y="887107"/>
                    <a:pt x="2046258" y="909613"/>
                    <a:pt x="2018496" y="909613"/>
                  </a:cubicBezTo>
                  <a:lnTo>
                    <a:pt x="50267" y="909613"/>
                  </a:lnTo>
                  <a:cubicBezTo>
                    <a:pt x="22505" y="909613"/>
                    <a:pt x="0" y="887107"/>
                    <a:pt x="0" y="859346"/>
                  </a:cubicBezTo>
                  <a:lnTo>
                    <a:pt x="0" y="50267"/>
                  </a:lnTo>
                  <a:cubicBezTo>
                    <a:pt x="0" y="22505"/>
                    <a:pt x="22505" y="0"/>
                    <a:pt x="50267" y="0"/>
                  </a:cubicBezTo>
                  <a:close/>
                </a:path>
              </a:pathLst>
            </a:custGeom>
            <a:solidFill>
              <a:srgbClr val="D9E7C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068763" cy="947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397798" y="4671477"/>
            <a:ext cx="7381240" cy="1357033"/>
          </a:xfrm>
          <a:custGeom>
            <a:avLst/>
            <a:gdLst/>
            <a:ahLst/>
            <a:cxnLst/>
            <a:rect l="l" t="t" r="r" b="b"/>
            <a:pathLst>
              <a:path w="7381240" h="1357033">
                <a:moveTo>
                  <a:pt x="0" y="0"/>
                </a:moveTo>
                <a:lnTo>
                  <a:pt x="7381240" y="0"/>
                </a:lnTo>
                <a:lnTo>
                  <a:pt x="7381240" y="1357033"/>
                </a:lnTo>
                <a:lnTo>
                  <a:pt x="0" y="135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t="-139705" b="-142250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08644" y="3093818"/>
            <a:ext cx="7643989" cy="3214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2002 : MASTER DEGREE IN BIOTECHNOLOGIES</a:t>
            </a:r>
          </a:p>
          <a:p>
            <a:pPr algn="l">
              <a:lnSpc>
                <a:spcPts val="2660"/>
              </a:lnSpc>
            </a:pPr>
            <a:r>
              <a:rPr lang="en-US" sz="1900" spc="83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2012 : LEAN MANUFACTURING / METHODES INDUSTRIELLES</a:t>
            </a:r>
          </a:p>
          <a:p>
            <a:pPr algn="l">
              <a:lnSpc>
                <a:spcPts val="4560"/>
              </a:lnSpc>
            </a:pPr>
            <a:r>
              <a:rPr lang="en-US" sz="1900" spc="108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2017 - 23 : MASTER DATA MANAGEMENT IN SAP AND PLM</a:t>
            </a:r>
          </a:p>
          <a:p>
            <a:pPr marL="820422" lvl="2" indent="-273474" algn="l">
              <a:lnSpc>
                <a:spcPts val="2755"/>
              </a:lnSpc>
              <a:buFont typeface="Arial"/>
              <a:buChar char="⚬"/>
            </a:pPr>
            <a:r>
              <a:rPr lang="en-US" sz="1900" spc="83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SAP MIGRATION 60K MATERIALS &amp; 17K MBOMS</a:t>
            </a:r>
          </a:p>
          <a:p>
            <a:pPr marL="820422" lvl="2" indent="-273474" algn="l">
              <a:lnSpc>
                <a:spcPts val="2755"/>
              </a:lnSpc>
              <a:buFont typeface="Arial"/>
              <a:buChar char="⚬"/>
            </a:pPr>
            <a:r>
              <a:rPr lang="en-US" sz="1900" spc="83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INTERFACE PLM &amp; ORCHESTRA TO SAP</a:t>
            </a:r>
          </a:p>
          <a:p>
            <a:pPr marL="820422" lvl="2" indent="-273474" algn="l">
              <a:lnSpc>
                <a:spcPts val="2755"/>
              </a:lnSpc>
              <a:buFont typeface="Arial"/>
              <a:buChar char="⚬"/>
            </a:pPr>
            <a:r>
              <a:rPr lang="en-US" sz="1900" spc="83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END-USER SUPPORT IN INDUSTRIAL DATA</a:t>
            </a:r>
          </a:p>
          <a:p>
            <a:pPr marL="820422" lvl="2" indent="-273474" algn="l">
              <a:lnSpc>
                <a:spcPts val="2755"/>
              </a:lnSpc>
              <a:buFont typeface="Arial"/>
              <a:buChar char="⚬"/>
            </a:pPr>
            <a:r>
              <a:rPr lang="en-US" sz="1900" spc="83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END USER TRAINING</a:t>
            </a:r>
          </a:p>
          <a:p>
            <a:pPr algn="l">
              <a:lnSpc>
                <a:spcPts val="2755"/>
              </a:lnSpc>
            </a:pPr>
            <a:endParaRPr lang="en-US" sz="1900" spc="83" dirty="0">
              <a:solidFill>
                <a:srgbClr val="000000"/>
              </a:solidFill>
              <a:latin typeface="Heebo" pitchFamily="2" charset="-79"/>
              <a:ea typeface="Heebo Bold"/>
              <a:cs typeface="Heebo" pitchFamily="2" charset="-79"/>
              <a:sym typeface="Heebo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4753525" y="8326003"/>
            <a:ext cx="3025513" cy="772652"/>
            <a:chOff x="0" y="-38100"/>
            <a:chExt cx="4034017" cy="1030202"/>
          </a:xfrm>
        </p:grpSpPr>
        <p:sp>
          <p:nvSpPr>
            <p:cNvPr id="8" name="TextBox 8"/>
            <p:cNvSpPr txBox="1"/>
            <p:nvPr/>
          </p:nvSpPr>
          <p:spPr>
            <a:xfrm>
              <a:off x="0" y="-38100"/>
              <a:ext cx="4034017" cy="559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spc="105">
                  <a:solidFill>
                    <a:srgbClr val="FFFFFF"/>
                  </a:solidFill>
                  <a:latin typeface="Heebo" pitchFamily="2" charset="-79"/>
                  <a:ea typeface="Open Sans 1 Bold"/>
                  <a:cs typeface="Heebo" pitchFamily="2" charset="-79"/>
                  <a:sym typeface="Open Sans 1 Bold"/>
                </a:rPr>
                <a:t>LOU HUET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530437"/>
              <a:ext cx="3959438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i="1" spc="40">
                  <a:solidFill>
                    <a:srgbClr val="FFFFFF"/>
                  </a:solidFill>
                  <a:latin typeface="Heebo" pitchFamily="2" charset="-79"/>
                  <a:ea typeface="Open Sans 1 Italics"/>
                  <a:cs typeface="Heebo" pitchFamily="2" charset="-79"/>
                  <a:sym typeface="Open Sans 1 Italics"/>
                </a:rPr>
                <a:t>Community Manageer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535356" y="5632349"/>
            <a:ext cx="3025513" cy="772652"/>
            <a:chOff x="0" y="-38100"/>
            <a:chExt cx="4034017" cy="1030202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38100"/>
              <a:ext cx="4034017" cy="559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spc="105">
                  <a:solidFill>
                    <a:srgbClr val="FFFFFF"/>
                  </a:solidFill>
                  <a:latin typeface="Heebo" pitchFamily="2" charset="-79"/>
                  <a:ea typeface="Open Sans 1 Bold"/>
                  <a:cs typeface="Heebo" pitchFamily="2" charset="-79"/>
                  <a:sym typeface="Open Sans 1 Bold"/>
                </a:rPr>
                <a:t>LOUISE GARNIER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30437"/>
              <a:ext cx="3959438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i="1" spc="40">
                  <a:solidFill>
                    <a:srgbClr val="FFFFFF"/>
                  </a:solidFill>
                  <a:latin typeface="Heebo" pitchFamily="2" charset="-79"/>
                  <a:ea typeface="Open Sans 1 Italics"/>
                  <a:cs typeface="Heebo" pitchFamily="2" charset="-79"/>
                  <a:sym typeface="Open Sans 1 Italics"/>
                </a:rPr>
                <a:t>Graphiste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456922" y="8394265"/>
            <a:ext cx="3025513" cy="772652"/>
            <a:chOff x="0" y="-38100"/>
            <a:chExt cx="4034017" cy="1030202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38100"/>
              <a:ext cx="4034017" cy="559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spc="105">
                  <a:solidFill>
                    <a:srgbClr val="FFFFFF"/>
                  </a:solidFill>
                  <a:latin typeface="Heebo" pitchFamily="2" charset="-79"/>
                  <a:ea typeface="Open Sans 1 Bold"/>
                  <a:cs typeface="Heebo" pitchFamily="2" charset="-79"/>
                  <a:sym typeface="Open Sans 1 Bold"/>
                </a:rPr>
                <a:t>PIERRE CHAPELLE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530437"/>
              <a:ext cx="3959438" cy="461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i="1" spc="40">
                  <a:solidFill>
                    <a:srgbClr val="FFFFFF"/>
                  </a:solidFill>
                  <a:latin typeface="Heebo" pitchFamily="2" charset="-79"/>
                  <a:ea typeface="Open Sans 1 Italics"/>
                  <a:cs typeface="Heebo" pitchFamily="2" charset="-79"/>
                  <a:sym typeface="Open Sans 1 Italics"/>
                </a:rPr>
                <a:t>Photographe &amp; Vidéaste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397798" y="6627735"/>
            <a:ext cx="7854835" cy="3453686"/>
            <a:chOff x="0" y="0"/>
            <a:chExt cx="2068763" cy="90961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068763" cy="909613"/>
            </a:xfrm>
            <a:custGeom>
              <a:avLst/>
              <a:gdLst/>
              <a:ahLst/>
              <a:cxnLst/>
              <a:rect l="l" t="t" r="r" b="b"/>
              <a:pathLst>
                <a:path w="2068763" h="909613">
                  <a:moveTo>
                    <a:pt x="50267" y="0"/>
                  </a:moveTo>
                  <a:lnTo>
                    <a:pt x="2018496" y="0"/>
                  </a:lnTo>
                  <a:cubicBezTo>
                    <a:pt x="2046258" y="0"/>
                    <a:pt x="2068763" y="22505"/>
                    <a:pt x="2068763" y="50267"/>
                  </a:cubicBezTo>
                  <a:lnTo>
                    <a:pt x="2068763" y="859346"/>
                  </a:lnTo>
                  <a:cubicBezTo>
                    <a:pt x="2068763" y="887107"/>
                    <a:pt x="2046258" y="909613"/>
                    <a:pt x="2018496" y="909613"/>
                  </a:cubicBezTo>
                  <a:lnTo>
                    <a:pt x="50267" y="909613"/>
                  </a:lnTo>
                  <a:cubicBezTo>
                    <a:pt x="22505" y="909613"/>
                    <a:pt x="0" y="887107"/>
                    <a:pt x="0" y="859346"/>
                  </a:cubicBezTo>
                  <a:lnTo>
                    <a:pt x="0" y="50267"/>
                  </a:lnTo>
                  <a:cubicBezTo>
                    <a:pt x="0" y="22505"/>
                    <a:pt x="22505" y="0"/>
                    <a:pt x="50267" y="0"/>
                  </a:cubicBezTo>
                  <a:close/>
                </a:path>
              </a:pathLst>
            </a:custGeom>
            <a:solidFill>
              <a:srgbClr val="F2F1F1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2068763" cy="947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048112" y="2792234"/>
            <a:ext cx="7679630" cy="3453686"/>
            <a:chOff x="0" y="0"/>
            <a:chExt cx="2022619" cy="90961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022619" cy="909613"/>
            </a:xfrm>
            <a:custGeom>
              <a:avLst/>
              <a:gdLst/>
              <a:ahLst/>
              <a:cxnLst/>
              <a:rect l="l" t="t" r="r" b="b"/>
              <a:pathLst>
                <a:path w="2022619" h="909613">
                  <a:moveTo>
                    <a:pt x="51414" y="0"/>
                  </a:moveTo>
                  <a:lnTo>
                    <a:pt x="1971205" y="0"/>
                  </a:lnTo>
                  <a:cubicBezTo>
                    <a:pt x="1999600" y="0"/>
                    <a:pt x="2022619" y="23019"/>
                    <a:pt x="2022619" y="51414"/>
                  </a:cubicBezTo>
                  <a:lnTo>
                    <a:pt x="2022619" y="858199"/>
                  </a:lnTo>
                  <a:cubicBezTo>
                    <a:pt x="2022619" y="886594"/>
                    <a:pt x="1999600" y="909613"/>
                    <a:pt x="1971205" y="909613"/>
                  </a:cubicBezTo>
                  <a:lnTo>
                    <a:pt x="51414" y="909613"/>
                  </a:lnTo>
                  <a:cubicBezTo>
                    <a:pt x="23019" y="909613"/>
                    <a:pt x="0" y="886594"/>
                    <a:pt x="0" y="858199"/>
                  </a:cubicBezTo>
                  <a:lnTo>
                    <a:pt x="0" y="51414"/>
                  </a:lnTo>
                  <a:cubicBezTo>
                    <a:pt x="0" y="23019"/>
                    <a:pt x="23019" y="0"/>
                    <a:pt x="51414" y="0"/>
                  </a:cubicBezTo>
                  <a:close/>
                </a:path>
              </a:pathLst>
            </a:custGeom>
            <a:solidFill>
              <a:srgbClr val="F2F1F1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2022619" cy="947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048112" y="2973209"/>
            <a:ext cx="7832030" cy="3453686"/>
            <a:chOff x="0" y="0"/>
            <a:chExt cx="2062757" cy="90961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062757" cy="909613"/>
            </a:xfrm>
            <a:custGeom>
              <a:avLst/>
              <a:gdLst/>
              <a:ahLst/>
              <a:cxnLst/>
              <a:rect l="l" t="t" r="r" b="b"/>
              <a:pathLst>
                <a:path w="2062757" h="909613">
                  <a:moveTo>
                    <a:pt x="50413" y="0"/>
                  </a:moveTo>
                  <a:lnTo>
                    <a:pt x="2012344" y="0"/>
                  </a:lnTo>
                  <a:cubicBezTo>
                    <a:pt x="2040186" y="0"/>
                    <a:pt x="2062757" y="22571"/>
                    <a:pt x="2062757" y="50413"/>
                  </a:cubicBezTo>
                  <a:lnTo>
                    <a:pt x="2062757" y="859199"/>
                  </a:lnTo>
                  <a:cubicBezTo>
                    <a:pt x="2062757" y="887042"/>
                    <a:pt x="2040186" y="909613"/>
                    <a:pt x="2012344" y="909613"/>
                  </a:cubicBezTo>
                  <a:lnTo>
                    <a:pt x="50413" y="909613"/>
                  </a:lnTo>
                  <a:cubicBezTo>
                    <a:pt x="22571" y="909613"/>
                    <a:pt x="0" y="887042"/>
                    <a:pt x="0" y="859199"/>
                  </a:cubicBezTo>
                  <a:lnTo>
                    <a:pt x="0" y="50413"/>
                  </a:lnTo>
                  <a:cubicBezTo>
                    <a:pt x="0" y="22571"/>
                    <a:pt x="22571" y="0"/>
                    <a:pt x="50413" y="0"/>
                  </a:cubicBezTo>
                  <a:close/>
                </a:path>
              </a:pathLst>
            </a:custGeom>
            <a:solidFill>
              <a:srgbClr val="F2F1F1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2062757" cy="947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0048112" y="6627735"/>
            <a:ext cx="7679630" cy="3453686"/>
            <a:chOff x="0" y="0"/>
            <a:chExt cx="2022619" cy="90961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022619" cy="909613"/>
            </a:xfrm>
            <a:custGeom>
              <a:avLst/>
              <a:gdLst/>
              <a:ahLst/>
              <a:cxnLst/>
              <a:rect l="l" t="t" r="r" b="b"/>
              <a:pathLst>
                <a:path w="2022619" h="909613">
                  <a:moveTo>
                    <a:pt x="51414" y="0"/>
                  </a:moveTo>
                  <a:lnTo>
                    <a:pt x="1971205" y="0"/>
                  </a:lnTo>
                  <a:cubicBezTo>
                    <a:pt x="1999600" y="0"/>
                    <a:pt x="2022619" y="23019"/>
                    <a:pt x="2022619" y="51414"/>
                  </a:cubicBezTo>
                  <a:lnTo>
                    <a:pt x="2022619" y="858199"/>
                  </a:lnTo>
                  <a:cubicBezTo>
                    <a:pt x="2022619" y="886594"/>
                    <a:pt x="1999600" y="909613"/>
                    <a:pt x="1971205" y="909613"/>
                  </a:cubicBezTo>
                  <a:lnTo>
                    <a:pt x="51414" y="909613"/>
                  </a:lnTo>
                  <a:cubicBezTo>
                    <a:pt x="23019" y="909613"/>
                    <a:pt x="0" y="886594"/>
                    <a:pt x="0" y="858199"/>
                  </a:cubicBezTo>
                  <a:lnTo>
                    <a:pt x="0" y="51414"/>
                  </a:lnTo>
                  <a:cubicBezTo>
                    <a:pt x="0" y="23019"/>
                    <a:pt x="23019" y="0"/>
                    <a:pt x="51414" y="0"/>
                  </a:cubicBezTo>
                  <a:close/>
                </a:path>
              </a:pathLst>
            </a:custGeom>
            <a:solidFill>
              <a:srgbClr val="CAF1F3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2022619" cy="947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28" name="Group 28"/>
          <p:cNvGrpSpPr/>
          <p:nvPr/>
        </p:nvGrpSpPr>
        <p:grpSpPr>
          <a:xfrm rot="5400000">
            <a:off x="5249052" y="-5143899"/>
            <a:ext cx="1483814" cy="12047408"/>
            <a:chOff x="0" y="0"/>
            <a:chExt cx="390799" cy="317298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90799" cy="3172980"/>
            </a:xfrm>
            <a:custGeom>
              <a:avLst/>
              <a:gdLst/>
              <a:ahLst/>
              <a:cxnLst/>
              <a:rect l="l" t="t" r="r" b="b"/>
              <a:pathLst>
                <a:path w="390799" h="3172980">
                  <a:moveTo>
                    <a:pt x="130337" y="19070"/>
                  </a:moveTo>
                  <a:cubicBezTo>
                    <a:pt x="150307" y="7556"/>
                    <a:pt x="173149" y="0"/>
                    <a:pt x="195505" y="0"/>
                  </a:cubicBezTo>
                  <a:cubicBezTo>
                    <a:pt x="217861" y="0"/>
                    <a:pt x="239373" y="6476"/>
                    <a:pt x="259197" y="17990"/>
                  </a:cubicBezTo>
                  <a:cubicBezTo>
                    <a:pt x="259619" y="18350"/>
                    <a:pt x="260041" y="18350"/>
                    <a:pt x="260462" y="18710"/>
                  </a:cubicBezTo>
                  <a:cubicBezTo>
                    <a:pt x="334910" y="64765"/>
                    <a:pt x="389744" y="186379"/>
                    <a:pt x="390799" y="380928"/>
                  </a:cubicBezTo>
                  <a:lnTo>
                    <a:pt x="390799" y="3172980"/>
                  </a:lnTo>
                  <a:lnTo>
                    <a:pt x="0" y="3172980"/>
                  </a:lnTo>
                  <a:lnTo>
                    <a:pt x="0" y="383000"/>
                  </a:lnTo>
                  <a:cubicBezTo>
                    <a:pt x="1055" y="185660"/>
                    <a:pt x="55045" y="64045"/>
                    <a:pt x="130337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88900"/>
              <a:ext cx="390799" cy="3084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608644" y="320918"/>
            <a:ext cx="9850549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About Stephane JULLIEN</a:t>
            </a:r>
          </a:p>
        </p:txBody>
      </p:sp>
      <p:sp>
        <p:nvSpPr>
          <p:cNvPr id="32" name="TextBox 32"/>
          <p:cNvSpPr txBox="1"/>
          <p:nvPr/>
        </p:nvSpPr>
        <p:spPr>
          <a:xfrm rot="-5400000">
            <a:off x="7076967" y="4492021"/>
            <a:ext cx="3009227" cy="420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6"/>
              </a:lnSpc>
              <a:spcBef>
                <a:spcPct val="0"/>
              </a:spcBef>
            </a:pPr>
            <a:r>
              <a:rPr lang="en-US" sz="2440" dirty="0">
                <a:solidFill>
                  <a:srgbClr val="00BF63"/>
                </a:solidFill>
                <a:latin typeface="Heebo" pitchFamily="2" charset="-79"/>
                <a:ea typeface="Open Sans Extra Bold"/>
                <a:cs typeface="Heebo" pitchFamily="2" charset="-79"/>
                <a:sym typeface="Open Sans Extra Bold"/>
              </a:rPr>
              <a:t>STRENGHTS</a:t>
            </a:r>
          </a:p>
        </p:txBody>
      </p:sp>
      <p:sp>
        <p:nvSpPr>
          <p:cNvPr id="33" name="TextBox 33"/>
          <p:cNvSpPr txBox="1"/>
          <p:nvPr/>
        </p:nvSpPr>
        <p:spPr>
          <a:xfrm rot="-5400000">
            <a:off x="8143830" y="4500182"/>
            <a:ext cx="2856827" cy="395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3"/>
              </a:lnSpc>
              <a:spcBef>
                <a:spcPct val="0"/>
              </a:spcBef>
            </a:pPr>
            <a:r>
              <a:rPr lang="en-US" sz="2316">
                <a:solidFill>
                  <a:srgbClr val="D11612"/>
                </a:solidFill>
                <a:latin typeface="Heebo" pitchFamily="2" charset="-79"/>
                <a:ea typeface="Open Sans Extra Bold"/>
                <a:cs typeface="Heebo" pitchFamily="2" charset="-79"/>
                <a:sym typeface="Open Sans Extra Bold"/>
              </a:rPr>
              <a:t>WEAKNESSES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236153" y="3148872"/>
            <a:ext cx="7643989" cy="2935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09" lvl="1" indent="-205105" algn="l">
              <a:lnSpc>
                <a:spcPts val="3913"/>
              </a:lnSpc>
              <a:buFont typeface="Arial"/>
              <a:buChar char="•"/>
            </a:pPr>
            <a:r>
              <a:rPr lang="en-US" sz="1899" spc="24" dirty="0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ONLY EXCEL AS DATA ANALYSIS AND VISUALISATION TOOL</a:t>
            </a:r>
          </a:p>
          <a:p>
            <a:pPr marL="410209" lvl="1" indent="-205105" algn="l">
              <a:lnSpc>
                <a:spcPts val="3913"/>
              </a:lnSpc>
              <a:buFont typeface="Arial"/>
              <a:buChar char="•"/>
            </a:pPr>
            <a:r>
              <a:rPr lang="en-US" sz="1899" spc="24" dirty="0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 EXCEL TOO SLOW FOR SAP MASTER DATA MIGRATION</a:t>
            </a:r>
          </a:p>
          <a:p>
            <a:pPr marL="410209" lvl="1" indent="-205105" algn="l">
              <a:lnSpc>
                <a:spcPts val="3913"/>
              </a:lnSpc>
              <a:buFont typeface="Arial"/>
              <a:buChar char="•"/>
            </a:pPr>
            <a:r>
              <a:rPr lang="en-US" sz="1899" spc="24" dirty="0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NO ACCESS TO IT TOOL DATABASES</a:t>
            </a:r>
          </a:p>
          <a:p>
            <a:pPr marL="410209" lvl="1" indent="-205105" algn="l">
              <a:lnSpc>
                <a:spcPts val="3913"/>
              </a:lnSpc>
              <a:buFont typeface="Arial"/>
              <a:buChar char="•"/>
            </a:pPr>
            <a:r>
              <a:rPr lang="en-US" sz="1899" spc="24" dirty="0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IT TOOLS AND PROCESS “TOO” ALSTOM SPECIFIC OR OUTDATED : SAP R3, ...</a:t>
            </a:r>
          </a:p>
          <a:p>
            <a:pPr marL="410209" lvl="1" indent="-205105" algn="l">
              <a:lnSpc>
                <a:spcPts val="3913"/>
              </a:lnSpc>
              <a:buFont typeface="Arial"/>
              <a:buChar char="•"/>
            </a:pPr>
            <a:r>
              <a:rPr lang="en-US" sz="1899" spc="24" dirty="0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LACK OF SKILLS FOR LARGE SCALE DATA ANALYSIS 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503221" y="7313169"/>
            <a:ext cx="7643989" cy="1945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END OF 2023  : NO MATCH BETWEEN CV AND JOB REQUIREMENTS </a:t>
            </a:r>
          </a:p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IN DATA ANALYSIS AND SAP</a:t>
            </a:r>
          </a:p>
          <a:p>
            <a:pPr marL="820422" lvl="2" indent="-273474" algn="l">
              <a:lnSpc>
                <a:spcPts val="3914"/>
              </a:lnSpc>
              <a:buFont typeface="Arial"/>
              <a:buChar char="⚬"/>
            </a:pPr>
            <a:r>
              <a:rPr lang="en-US" sz="1900" spc="24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POWER-BI, TABLEAU, SQL, SAP4HANA, SAP PLM, ...</a:t>
            </a:r>
          </a:p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 IMPACT OF LLMS (CHATGPT) AND AI ON JOB MARKET</a:t>
            </a:r>
          </a:p>
        </p:txBody>
      </p:sp>
      <p:sp>
        <p:nvSpPr>
          <p:cNvPr id="36" name="TextBox 36"/>
          <p:cNvSpPr txBox="1"/>
          <p:nvPr/>
        </p:nvSpPr>
        <p:spPr>
          <a:xfrm rot="-5400000">
            <a:off x="7076967" y="8144136"/>
            <a:ext cx="3009227" cy="420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6"/>
              </a:lnSpc>
              <a:spcBef>
                <a:spcPct val="0"/>
              </a:spcBef>
            </a:pPr>
            <a:r>
              <a:rPr lang="en-US" sz="2440">
                <a:solidFill>
                  <a:srgbClr val="FFBD59"/>
                </a:solidFill>
                <a:latin typeface="Heebo" pitchFamily="2" charset="-79"/>
                <a:ea typeface="Open Sans Extra Bold"/>
                <a:cs typeface="Heebo" pitchFamily="2" charset="-79"/>
                <a:sym typeface="Open Sans Extra Bold"/>
              </a:rPr>
              <a:t>THREATS</a:t>
            </a:r>
          </a:p>
        </p:txBody>
      </p:sp>
      <p:sp>
        <p:nvSpPr>
          <p:cNvPr id="37" name="TextBox 37"/>
          <p:cNvSpPr txBox="1"/>
          <p:nvPr/>
        </p:nvSpPr>
        <p:spPr>
          <a:xfrm rot="-5400000">
            <a:off x="8063120" y="8144136"/>
            <a:ext cx="3009227" cy="420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6"/>
              </a:lnSpc>
              <a:spcBef>
                <a:spcPct val="0"/>
              </a:spcBef>
            </a:pPr>
            <a:r>
              <a:rPr lang="en-US" sz="2440">
                <a:solidFill>
                  <a:srgbClr val="59AAFF"/>
                </a:solidFill>
                <a:latin typeface="Heebo" pitchFamily="2" charset="-79"/>
                <a:ea typeface="Open Sans Extra Bold"/>
                <a:cs typeface="Heebo" pitchFamily="2" charset="-79"/>
                <a:sym typeface="Open Sans Extra Bold"/>
              </a:rPr>
              <a:t>OPPORTUNITIES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389014" y="7048637"/>
            <a:ext cx="7643989" cy="2440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DISCOVERED POWER-BI  @ SONACA</a:t>
            </a:r>
          </a:p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EAGER TO LEARN NEW TOOLS : </a:t>
            </a:r>
          </a:p>
          <a:p>
            <a:pPr marL="820422" lvl="2" indent="-273474" algn="l">
              <a:lnSpc>
                <a:spcPts val="3914"/>
              </a:lnSpc>
              <a:buFont typeface="Arial"/>
              <a:buChar char="⚬"/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DATABASE, AI, LLMS, SAP4HANA, BIG DATA,...</a:t>
            </a:r>
          </a:p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EAGER TO BE MORE EFFICIENT &amp; AUTONOMOUS WITH DATA</a:t>
            </a:r>
          </a:p>
          <a:p>
            <a:pPr algn="l">
              <a:lnSpc>
                <a:spcPts val="3914"/>
              </a:lnSpc>
            </a:pPr>
            <a:r>
              <a:rPr lang="en-US" sz="1900" spc="24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DATA ANALYST COURSE @ DIGITAL CITY ... TO START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229486" y="1765537"/>
            <a:ext cx="16650656" cy="946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4"/>
              </a:lnSpc>
            </a:pPr>
            <a:r>
              <a:rPr lang="en-US" sz="1693" spc="74" dirty="0">
                <a:solidFill>
                  <a:srgbClr val="000000"/>
                </a:solidFill>
                <a:latin typeface="Heebo" pitchFamily="2" charset="-79"/>
                <a:ea typeface="Open Sans 2 Bold"/>
                <a:cs typeface="Heebo" pitchFamily="2" charset="-79"/>
                <a:sym typeface="Open Sans 2 Bold"/>
              </a:rPr>
              <a:t>20 YEARS OF PROVIDING TECHNICAL SUPPORT TO INTERNAL AND EXTERNAL CUSTOMERS </a:t>
            </a:r>
          </a:p>
          <a:p>
            <a:pPr algn="l">
              <a:lnSpc>
                <a:spcPts val="2454"/>
              </a:lnSpc>
            </a:pPr>
            <a:r>
              <a:rPr lang="en-US" sz="1693" spc="74" dirty="0">
                <a:solidFill>
                  <a:srgbClr val="000000"/>
                </a:solidFill>
                <a:latin typeface="Heebo" pitchFamily="2" charset="-79"/>
                <a:ea typeface="Open Sans 2 Bold"/>
                <a:cs typeface="Heebo" pitchFamily="2" charset="-79"/>
                <a:sym typeface="Open Sans 2 Bold"/>
              </a:rPr>
              <a:t>IN MULTIPLE PROCESSES (MASTER DATA MNGT IN PLM/PDM AND SAP, WORK INSTRUCTION MNGT, BIOCHEMICAL PURIFICATION) </a:t>
            </a:r>
          </a:p>
          <a:p>
            <a:pPr algn="l">
              <a:lnSpc>
                <a:spcPts val="2454"/>
              </a:lnSpc>
            </a:pPr>
            <a:r>
              <a:rPr lang="en-US" sz="1693" spc="74" dirty="0">
                <a:solidFill>
                  <a:srgbClr val="000000"/>
                </a:solidFill>
                <a:latin typeface="Heebo" pitchFamily="2" charset="-79"/>
                <a:ea typeface="Open Sans 2 Bold"/>
                <a:cs typeface="Heebo" pitchFamily="2" charset="-79"/>
                <a:sym typeface="Open Sans 2 Bold"/>
              </a:rPr>
              <a:t>AND INDUSTRIES (BIO-PHARMACEUTICAL, RAILWAY, TRACTORS, AERONAUTICS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5362082" y="-5256929"/>
            <a:ext cx="1257754" cy="12047408"/>
            <a:chOff x="0" y="0"/>
            <a:chExt cx="331260" cy="3172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172980"/>
            </a:xfrm>
            <a:custGeom>
              <a:avLst/>
              <a:gdLst/>
              <a:ahLst/>
              <a:cxnLst/>
              <a:rect l="l" t="t" r="r" b="b"/>
              <a:pathLst>
                <a:path w="331260" h="3172980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80928"/>
                  </a:cubicBezTo>
                  <a:lnTo>
                    <a:pt x="331260" y="3172980"/>
                  </a:lnTo>
                  <a:lnTo>
                    <a:pt x="0" y="3172980"/>
                  </a:lnTo>
                  <a:lnTo>
                    <a:pt x="0" y="38300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084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833908" y="2175711"/>
            <a:ext cx="4870666" cy="4796552"/>
          </a:xfrm>
          <a:custGeom>
            <a:avLst/>
            <a:gdLst/>
            <a:ahLst/>
            <a:cxnLst/>
            <a:rect l="l" t="t" r="r" b="b"/>
            <a:pathLst>
              <a:path w="4870666" h="4796552">
                <a:moveTo>
                  <a:pt x="0" y="0"/>
                </a:moveTo>
                <a:lnTo>
                  <a:pt x="4870666" y="0"/>
                </a:lnTo>
                <a:lnTo>
                  <a:pt x="4870666" y="4796552"/>
                </a:lnTo>
                <a:lnTo>
                  <a:pt x="0" y="47965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091" r="-30722" b="-4696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949088" y="2175711"/>
            <a:ext cx="4649206" cy="4796552"/>
          </a:xfrm>
          <a:custGeom>
            <a:avLst/>
            <a:gdLst/>
            <a:ahLst/>
            <a:cxnLst/>
            <a:rect l="l" t="t" r="r" b="b"/>
            <a:pathLst>
              <a:path w="4649206" h="4796552">
                <a:moveTo>
                  <a:pt x="0" y="0"/>
                </a:moveTo>
                <a:lnTo>
                  <a:pt x="4649206" y="0"/>
                </a:lnTo>
                <a:lnTo>
                  <a:pt x="4649206" y="4796552"/>
                </a:lnTo>
                <a:lnTo>
                  <a:pt x="0" y="47965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36776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846069" y="2216244"/>
            <a:ext cx="4862814" cy="4686576"/>
          </a:xfrm>
          <a:custGeom>
            <a:avLst/>
            <a:gdLst/>
            <a:ahLst/>
            <a:cxnLst/>
            <a:rect l="l" t="t" r="r" b="b"/>
            <a:pathLst>
              <a:path w="4862814" h="4686576">
                <a:moveTo>
                  <a:pt x="0" y="0"/>
                </a:moveTo>
                <a:lnTo>
                  <a:pt x="4862814" y="0"/>
                </a:lnTo>
                <a:lnTo>
                  <a:pt x="4862814" y="4686576"/>
                </a:lnTo>
                <a:lnTo>
                  <a:pt x="0" y="46865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1529" t="-14372" r="-31419" b="-4652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-987377" y="255195"/>
            <a:ext cx="11953013" cy="927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55"/>
              </a:lnSpc>
              <a:spcBef>
                <a:spcPct val="0"/>
              </a:spcBef>
            </a:pPr>
            <a:r>
              <a:rPr lang="en-US" sz="5468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About Competition Climbing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589450" y="1538526"/>
            <a:ext cx="3643273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BOULDERING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27647" y="1538526"/>
            <a:ext cx="2510911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LEAD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937668" y="427916"/>
            <a:ext cx="3618244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COMBINED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415725" y="1538526"/>
            <a:ext cx="3618244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SPEED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79065" y="7051092"/>
            <a:ext cx="5450891" cy="2446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75"/>
              </a:lnSpc>
              <a:spcBef>
                <a:spcPct val="0"/>
              </a:spcBef>
            </a:pP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Competitors have 6 minutes to climb a 15-metre pre-bolted sport climbing route. They must also clip their safety rope into the various quickdraws while they ascend the route; failing to clip into a quickdraw terminates their climb at that position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08292" y="9803354"/>
            <a:ext cx="6526828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u="sng" dirty="0">
                <a:solidFill>
                  <a:srgbClr val="000000"/>
                </a:solidFill>
                <a:latin typeface="Heebo" pitchFamily="2" charset="-79"/>
                <a:ea typeface="Open Sans Extra Bold"/>
                <a:cs typeface="Heebo" pitchFamily="2" charset="-79"/>
                <a:sym typeface="Open Sans Extra Bold"/>
                <a:hlinkClick r:id="rId5" tooltip="https://en.wikipedia.org/wiki/Competition_climbing"/>
              </a:rPr>
              <a:t>https://en.wikipedia.org/wiki/Competition_climbing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566270" y="7051092"/>
            <a:ext cx="5414842" cy="2857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75"/>
              </a:lnSpc>
              <a:spcBef>
                <a:spcPct val="0"/>
              </a:spcBef>
            </a:pP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Competitors have to "solve" multiple short 4.5-metre bouldering problems over a set time period, with the fewest falls. More complex / lead climbing. Competitors do not use a rope or any </a:t>
            </a: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  <a:hlinkClick r:id="rId6" tooltip="https://en.wikipedia.org/wiki/Climbing_protection"/>
              </a:rPr>
              <a:t>climbing protection</a:t>
            </a: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, but </a:t>
            </a: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  <a:hlinkClick r:id="rId7" tooltip="https://en.wikipedia.org/wiki/Bouldering_mat"/>
              </a:rPr>
              <a:t>crash pads</a:t>
            </a: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that are laid across the ground for safety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570055" y="7051092"/>
            <a:ext cx="5414842" cy="2857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75"/>
              </a:lnSpc>
              <a:spcBef>
                <a:spcPct val="0"/>
              </a:spcBef>
            </a:pP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Competitors must race against the clock a 15-metre, </a:t>
            </a:r>
            <a:r>
              <a:rPr lang="en-US" sz="22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standardised</a:t>
            </a:r>
            <a:r>
              <a:rPr lang="en-US" sz="22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climbing wall, where the holds are always the exact same size and placed in the exact same location. As the emphasis is on speed, the climbers use an auto-belay top rope for protection.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5362082" y="-5256929"/>
            <a:ext cx="1257754" cy="12047408"/>
            <a:chOff x="0" y="0"/>
            <a:chExt cx="331260" cy="3172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172980"/>
            </a:xfrm>
            <a:custGeom>
              <a:avLst/>
              <a:gdLst/>
              <a:ahLst/>
              <a:cxnLst/>
              <a:rect l="l" t="t" r="r" b="b"/>
              <a:pathLst>
                <a:path w="331260" h="3172980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80928"/>
                  </a:cubicBezTo>
                  <a:lnTo>
                    <a:pt x="331260" y="3172980"/>
                  </a:lnTo>
                  <a:lnTo>
                    <a:pt x="0" y="3172980"/>
                  </a:lnTo>
                  <a:lnTo>
                    <a:pt x="0" y="38300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084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041683" y="5320216"/>
            <a:ext cx="14044480" cy="1543050"/>
            <a:chOff x="0" y="0"/>
            <a:chExt cx="3698958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98958" cy="406400"/>
            </a:xfrm>
            <a:custGeom>
              <a:avLst/>
              <a:gdLst/>
              <a:ahLst/>
              <a:cxnLst/>
              <a:rect l="l" t="t" r="r" b="b"/>
              <a:pathLst>
                <a:path w="3698958" h="406400">
                  <a:moveTo>
                    <a:pt x="3495758" y="0"/>
                  </a:moveTo>
                  <a:lnTo>
                    <a:pt x="203200" y="0"/>
                  </a:lnTo>
                  <a:lnTo>
                    <a:pt x="0" y="203200"/>
                  </a:lnTo>
                  <a:lnTo>
                    <a:pt x="203200" y="406400"/>
                  </a:lnTo>
                  <a:lnTo>
                    <a:pt x="3495758" y="406400"/>
                  </a:lnTo>
                  <a:lnTo>
                    <a:pt x="3698958" y="203200"/>
                  </a:lnTo>
                  <a:lnTo>
                    <a:pt x="3495758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52400" y="-38100"/>
              <a:ext cx="339415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032158" y="1757147"/>
            <a:ext cx="14044480" cy="1543050"/>
            <a:chOff x="0" y="0"/>
            <a:chExt cx="3698958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698958" cy="406400"/>
            </a:xfrm>
            <a:custGeom>
              <a:avLst/>
              <a:gdLst/>
              <a:ahLst/>
              <a:cxnLst/>
              <a:rect l="l" t="t" r="r" b="b"/>
              <a:pathLst>
                <a:path w="3698958" h="406400">
                  <a:moveTo>
                    <a:pt x="3495758" y="0"/>
                  </a:moveTo>
                  <a:lnTo>
                    <a:pt x="203200" y="0"/>
                  </a:lnTo>
                  <a:lnTo>
                    <a:pt x="0" y="203200"/>
                  </a:lnTo>
                  <a:lnTo>
                    <a:pt x="203200" y="406400"/>
                  </a:lnTo>
                  <a:lnTo>
                    <a:pt x="3495758" y="406400"/>
                  </a:lnTo>
                  <a:lnTo>
                    <a:pt x="3698958" y="203200"/>
                  </a:lnTo>
                  <a:lnTo>
                    <a:pt x="3495758" y="0"/>
                  </a:lnTo>
                  <a:close/>
                </a:path>
              </a:pathLst>
            </a:custGeom>
            <a:solidFill>
              <a:srgbClr val="D9E7C7">
                <a:alpha val="54902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52400" y="-38100"/>
              <a:ext cx="339415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041683" y="3538322"/>
            <a:ext cx="14044480" cy="1543050"/>
            <a:chOff x="0" y="0"/>
            <a:chExt cx="3698958" cy="406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698958" cy="406400"/>
            </a:xfrm>
            <a:custGeom>
              <a:avLst/>
              <a:gdLst/>
              <a:ahLst/>
              <a:cxnLst/>
              <a:rect l="l" t="t" r="r" b="b"/>
              <a:pathLst>
                <a:path w="3698958" h="406400">
                  <a:moveTo>
                    <a:pt x="3495758" y="0"/>
                  </a:moveTo>
                  <a:lnTo>
                    <a:pt x="203200" y="0"/>
                  </a:lnTo>
                  <a:lnTo>
                    <a:pt x="0" y="203200"/>
                  </a:lnTo>
                  <a:lnTo>
                    <a:pt x="203200" y="406400"/>
                  </a:lnTo>
                  <a:lnTo>
                    <a:pt x="3495758" y="406400"/>
                  </a:lnTo>
                  <a:lnTo>
                    <a:pt x="3698958" y="203200"/>
                  </a:lnTo>
                  <a:lnTo>
                    <a:pt x="3495758" y="0"/>
                  </a:lnTo>
                  <a:close/>
                </a:path>
              </a:pathLst>
            </a:custGeom>
            <a:solidFill>
              <a:srgbClr val="C1D6DD">
                <a:alpha val="54902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152400" y="-38100"/>
              <a:ext cx="339415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904003" y="5342397"/>
            <a:ext cx="3643273" cy="1520869"/>
            <a:chOff x="0" y="0"/>
            <a:chExt cx="4857697" cy="2027825"/>
          </a:xfrm>
        </p:grpSpPr>
        <p:grpSp>
          <p:nvGrpSpPr>
            <p:cNvPr id="15" name="Group 15"/>
            <p:cNvGrpSpPr/>
            <p:nvPr/>
          </p:nvGrpSpPr>
          <p:grpSpPr>
            <a:xfrm>
              <a:off x="1414936" y="0"/>
              <a:ext cx="2027825" cy="2027825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466396" y="87561"/>
                    </a:lnTo>
                    <a:lnTo>
                      <a:pt x="553838" y="27679"/>
                    </a:lnTo>
                    <a:lnTo>
                      <a:pt x="578287" y="131093"/>
                    </a:lnTo>
                    <a:lnTo>
                      <a:pt x="681363" y="106978"/>
                    </a:lnTo>
                    <a:lnTo>
                      <a:pt x="666963" y="212279"/>
                    </a:lnTo>
                    <a:lnTo>
                      <a:pt x="771752" y="227186"/>
                    </a:lnTo>
                    <a:lnTo>
                      <a:pt x="720448" y="320152"/>
                    </a:lnTo>
                    <a:lnTo>
                      <a:pt x="812800" y="372069"/>
                    </a:lnTo>
                    <a:lnTo>
                      <a:pt x="731520" y="440145"/>
                    </a:lnTo>
                    <a:lnTo>
                      <a:pt x="798961" y="522061"/>
                    </a:lnTo>
                    <a:lnTo>
                      <a:pt x="698682" y="556053"/>
                    </a:lnTo>
                    <a:lnTo>
                      <a:pt x="732104" y="656904"/>
                    </a:lnTo>
                    <a:lnTo>
                      <a:pt x="626370" y="652219"/>
                    </a:lnTo>
                    <a:lnTo>
                      <a:pt x="621259" y="758384"/>
                    </a:lnTo>
                    <a:lnTo>
                      <a:pt x="524350" y="715658"/>
                    </a:lnTo>
                    <a:lnTo>
                      <a:pt x="481396" y="812800"/>
                    </a:lnTo>
                    <a:lnTo>
                      <a:pt x="406400" y="737801"/>
                    </a:lnTo>
                    <a:lnTo>
                      <a:pt x="331404" y="812800"/>
                    </a:lnTo>
                    <a:lnTo>
                      <a:pt x="288450" y="715658"/>
                    </a:lnTo>
                    <a:lnTo>
                      <a:pt x="191541" y="758384"/>
                    </a:lnTo>
                    <a:lnTo>
                      <a:pt x="186430" y="652219"/>
                    </a:lnTo>
                    <a:lnTo>
                      <a:pt x="80696" y="656904"/>
                    </a:lnTo>
                    <a:lnTo>
                      <a:pt x="114118" y="556053"/>
                    </a:lnTo>
                    <a:lnTo>
                      <a:pt x="13839" y="522061"/>
                    </a:lnTo>
                    <a:lnTo>
                      <a:pt x="81280" y="440145"/>
                    </a:lnTo>
                    <a:lnTo>
                      <a:pt x="0" y="372069"/>
                    </a:lnTo>
                    <a:lnTo>
                      <a:pt x="92352" y="320152"/>
                    </a:lnTo>
                    <a:lnTo>
                      <a:pt x="41047" y="227186"/>
                    </a:lnTo>
                    <a:lnTo>
                      <a:pt x="145837" y="212279"/>
                    </a:lnTo>
                    <a:lnTo>
                      <a:pt x="131437" y="106978"/>
                    </a:lnTo>
                    <a:lnTo>
                      <a:pt x="234513" y="131093"/>
                    </a:lnTo>
                    <a:lnTo>
                      <a:pt x="258962" y="27679"/>
                    </a:lnTo>
                    <a:lnTo>
                      <a:pt x="346404" y="87561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E6E6E6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139700" y="101600"/>
                <a:ext cx="533400" cy="571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>
                  <a:latin typeface="Heebo" pitchFamily="2" charset="-79"/>
                  <a:cs typeface="Heebo" pitchFamily="2" charset="-79"/>
                </a:endParaRPr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0" y="539876"/>
              <a:ext cx="4857697" cy="939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95"/>
                </a:lnSpc>
                <a:spcBef>
                  <a:spcPct val="0"/>
                </a:spcBef>
              </a:pPr>
              <a:r>
                <a:rPr lang="en-US" sz="4068" dirty="0">
                  <a:solidFill>
                    <a:srgbClr val="000000"/>
                  </a:solidFill>
                  <a:latin typeface="Heebo" pitchFamily="2" charset="-79"/>
                  <a:ea typeface="Heebo"/>
                  <a:cs typeface="Heebo" pitchFamily="2" charset="-79"/>
                  <a:sym typeface="Heebo"/>
                </a:rPr>
                <a:t>Silver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756756" y="5342397"/>
            <a:ext cx="2156726" cy="1520869"/>
            <a:chOff x="0" y="0"/>
            <a:chExt cx="2875635" cy="2027825"/>
          </a:xfrm>
        </p:grpSpPr>
        <p:grpSp>
          <p:nvGrpSpPr>
            <p:cNvPr id="20" name="Group 20"/>
            <p:cNvGrpSpPr/>
            <p:nvPr/>
          </p:nvGrpSpPr>
          <p:grpSpPr>
            <a:xfrm>
              <a:off x="423905" y="0"/>
              <a:ext cx="2027825" cy="2027825"/>
              <a:chOff x="0" y="0"/>
              <a:chExt cx="812800" cy="8128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466396" y="87561"/>
                    </a:lnTo>
                    <a:lnTo>
                      <a:pt x="553838" y="27679"/>
                    </a:lnTo>
                    <a:lnTo>
                      <a:pt x="578287" y="131093"/>
                    </a:lnTo>
                    <a:lnTo>
                      <a:pt x="681363" y="106978"/>
                    </a:lnTo>
                    <a:lnTo>
                      <a:pt x="666963" y="212279"/>
                    </a:lnTo>
                    <a:lnTo>
                      <a:pt x="771752" y="227186"/>
                    </a:lnTo>
                    <a:lnTo>
                      <a:pt x="720448" y="320152"/>
                    </a:lnTo>
                    <a:lnTo>
                      <a:pt x="812800" y="372069"/>
                    </a:lnTo>
                    <a:lnTo>
                      <a:pt x="731520" y="440145"/>
                    </a:lnTo>
                    <a:lnTo>
                      <a:pt x="798961" y="522061"/>
                    </a:lnTo>
                    <a:lnTo>
                      <a:pt x="698682" y="556053"/>
                    </a:lnTo>
                    <a:lnTo>
                      <a:pt x="732104" y="656904"/>
                    </a:lnTo>
                    <a:lnTo>
                      <a:pt x="626370" y="652219"/>
                    </a:lnTo>
                    <a:lnTo>
                      <a:pt x="621259" y="758384"/>
                    </a:lnTo>
                    <a:lnTo>
                      <a:pt x="524350" y="715658"/>
                    </a:lnTo>
                    <a:lnTo>
                      <a:pt x="481396" y="812800"/>
                    </a:lnTo>
                    <a:lnTo>
                      <a:pt x="406400" y="737801"/>
                    </a:lnTo>
                    <a:lnTo>
                      <a:pt x="331404" y="812800"/>
                    </a:lnTo>
                    <a:lnTo>
                      <a:pt x="288450" y="715658"/>
                    </a:lnTo>
                    <a:lnTo>
                      <a:pt x="191541" y="758384"/>
                    </a:lnTo>
                    <a:lnTo>
                      <a:pt x="186430" y="652219"/>
                    </a:lnTo>
                    <a:lnTo>
                      <a:pt x="80696" y="656904"/>
                    </a:lnTo>
                    <a:lnTo>
                      <a:pt x="114118" y="556053"/>
                    </a:lnTo>
                    <a:lnTo>
                      <a:pt x="13839" y="522061"/>
                    </a:lnTo>
                    <a:lnTo>
                      <a:pt x="81280" y="440145"/>
                    </a:lnTo>
                    <a:lnTo>
                      <a:pt x="0" y="372069"/>
                    </a:lnTo>
                    <a:lnTo>
                      <a:pt x="92352" y="320152"/>
                    </a:lnTo>
                    <a:lnTo>
                      <a:pt x="41047" y="227186"/>
                    </a:lnTo>
                    <a:lnTo>
                      <a:pt x="145837" y="212279"/>
                    </a:lnTo>
                    <a:lnTo>
                      <a:pt x="131437" y="106978"/>
                    </a:lnTo>
                    <a:lnTo>
                      <a:pt x="234513" y="131093"/>
                    </a:lnTo>
                    <a:lnTo>
                      <a:pt x="258962" y="27679"/>
                    </a:lnTo>
                    <a:lnTo>
                      <a:pt x="346404" y="87561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FFD700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139700" y="101600"/>
                <a:ext cx="533400" cy="571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>
                  <a:latin typeface="Heebo" pitchFamily="2" charset="-79"/>
                  <a:cs typeface="Heebo" pitchFamily="2" charset="-79"/>
                </a:endParaRPr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0" y="539876"/>
              <a:ext cx="2875635" cy="939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95"/>
                </a:lnSpc>
                <a:spcBef>
                  <a:spcPct val="0"/>
                </a:spcBef>
              </a:pPr>
              <a:r>
                <a:rPr lang="en-US" sz="4068">
                  <a:solidFill>
                    <a:srgbClr val="000000"/>
                  </a:solidFill>
                  <a:latin typeface="Heebo" pitchFamily="2" charset="-79"/>
                  <a:ea typeface="Heebo"/>
                  <a:cs typeface="Heebo" pitchFamily="2" charset="-79"/>
                  <a:sym typeface="Heebo"/>
                </a:rPr>
                <a:t>Gold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922508" y="5342397"/>
            <a:ext cx="3618244" cy="1520869"/>
            <a:chOff x="0" y="0"/>
            <a:chExt cx="4824325" cy="2027825"/>
          </a:xfrm>
        </p:grpSpPr>
        <p:grpSp>
          <p:nvGrpSpPr>
            <p:cNvPr id="25" name="Group 25"/>
            <p:cNvGrpSpPr/>
            <p:nvPr/>
          </p:nvGrpSpPr>
          <p:grpSpPr>
            <a:xfrm>
              <a:off x="1398250" y="0"/>
              <a:ext cx="2027825" cy="2027825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lnTo>
                      <a:pt x="466396" y="87561"/>
                    </a:lnTo>
                    <a:lnTo>
                      <a:pt x="553838" y="27679"/>
                    </a:lnTo>
                    <a:lnTo>
                      <a:pt x="578287" y="131093"/>
                    </a:lnTo>
                    <a:lnTo>
                      <a:pt x="681363" y="106978"/>
                    </a:lnTo>
                    <a:lnTo>
                      <a:pt x="666963" y="212279"/>
                    </a:lnTo>
                    <a:lnTo>
                      <a:pt x="771752" y="227186"/>
                    </a:lnTo>
                    <a:lnTo>
                      <a:pt x="720448" y="320152"/>
                    </a:lnTo>
                    <a:lnTo>
                      <a:pt x="812800" y="372069"/>
                    </a:lnTo>
                    <a:lnTo>
                      <a:pt x="731520" y="440145"/>
                    </a:lnTo>
                    <a:lnTo>
                      <a:pt x="798961" y="522061"/>
                    </a:lnTo>
                    <a:lnTo>
                      <a:pt x="698682" y="556053"/>
                    </a:lnTo>
                    <a:lnTo>
                      <a:pt x="732104" y="656904"/>
                    </a:lnTo>
                    <a:lnTo>
                      <a:pt x="626370" y="652219"/>
                    </a:lnTo>
                    <a:lnTo>
                      <a:pt x="621259" y="758384"/>
                    </a:lnTo>
                    <a:lnTo>
                      <a:pt x="524350" y="715658"/>
                    </a:lnTo>
                    <a:lnTo>
                      <a:pt x="481396" y="812800"/>
                    </a:lnTo>
                    <a:lnTo>
                      <a:pt x="406400" y="737801"/>
                    </a:lnTo>
                    <a:lnTo>
                      <a:pt x="331404" y="812800"/>
                    </a:lnTo>
                    <a:lnTo>
                      <a:pt x="288450" y="715658"/>
                    </a:lnTo>
                    <a:lnTo>
                      <a:pt x="191541" y="758384"/>
                    </a:lnTo>
                    <a:lnTo>
                      <a:pt x="186430" y="652219"/>
                    </a:lnTo>
                    <a:lnTo>
                      <a:pt x="80696" y="656904"/>
                    </a:lnTo>
                    <a:lnTo>
                      <a:pt x="114118" y="556053"/>
                    </a:lnTo>
                    <a:lnTo>
                      <a:pt x="13839" y="522061"/>
                    </a:lnTo>
                    <a:lnTo>
                      <a:pt x="81280" y="440145"/>
                    </a:lnTo>
                    <a:lnTo>
                      <a:pt x="0" y="372069"/>
                    </a:lnTo>
                    <a:lnTo>
                      <a:pt x="92352" y="320152"/>
                    </a:lnTo>
                    <a:lnTo>
                      <a:pt x="41047" y="227186"/>
                    </a:lnTo>
                    <a:lnTo>
                      <a:pt x="145837" y="212279"/>
                    </a:lnTo>
                    <a:lnTo>
                      <a:pt x="131437" y="106978"/>
                    </a:lnTo>
                    <a:lnTo>
                      <a:pt x="234513" y="131093"/>
                    </a:lnTo>
                    <a:lnTo>
                      <a:pt x="258962" y="27679"/>
                    </a:lnTo>
                    <a:lnTo>
                      <a:pt x="346404" y="87561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96532B">
                  <a:alpha val="73725"/>
                </a:srgbClr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139700" y="101600"/>
                <a:ext cx="533400" cy="571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>
                  <a:latin typeface="Heebo" pitchFamily="2" charset="-79"/>
                  <a:cs typeface="Heebo" pitchFamily="2" charset="-79"/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0" y="539876"/>
              <a:ext cx="4824325" cy="939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95"/>
                </a:lnSpc>
                <a:spcBef>
                  <a:spcPct val="0"/>
                </a:spcBef>
              </a:pPr>
              <a:r>
                <a:rPr lang="en-US" sz="4068" dirty="0">
                  <a:solidFill>
                    <a:srgbClr val="000000"/>
                  </a:solidFill>
                  <a:latin typeface="Heebo" pitchFamily="2" charset="-79"/>
                  <a:ea typeface="Heebo"/>
                  <a:cs typeface="Heebo" pitchFamily="2" charset="-79"/>
                  <a:sym typeface="Heebo"/>
                </a:rPr>
                <a:t>Bronze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5121186" y="7140662"/>
            <a:ext cx="2400300" cy="1200150"/>
            <a:chOff x="0" y="0"/>
            <a:chExt cx="812800" cy="4064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D59">
                <a:alpha val="53725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7805392" y="7140662"/>
            <a:ext cx="2400300" cy="1200150"/>
            <a:chOff x="0" y="0"/>
            <a:chExt cx="812800" cy="4064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D59">
                <a:alpha val="53725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0478240" y="7102562"/>
            <a:ext cx="2400300" cy="1200150"/>
            <a:chOff x="0" y="0"/>
            <a:chExt cx="812800" cy="4064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0" y="0"/>
                  </a:moveTo>
                  <a:lnTo>
                    <a:pt x="609600" y="0"/>
                  </a:lnTo>
                  <a:lnTo>
                    <a:pt x="812800" y="203200"/>
                  </a:lnTo>
                  <a:lnTo>
                    <a:pt x="6096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D59">
                <a:alpha val="53725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177800" y="-38100"/>
              <a:ext cx="558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3230957" y="7140662"/>
            <a:ext cx="4702999" cy="1200150"/>
            <a:chOff x="0" y="0"/>
            <a:chExt cx="1592550" cy="4064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592550" cy="406400"/>
            </a:xfrm>
            <a:custGeom>
              <a:avLst/>
              <a:gdLst/>
              <a:ahLst/>
              <a:cxnLst/>
              <a:rect l="l" t="t" r="r" b="b"/>
              <a:pathLst>
                <a:path w="1592550" h="406400">
                  <a:moveTo>
                    <a:pt x="0" y="0"/>
                  </a:moveTo>
                  <a:lnTo>
                    <a:pt x="1389350" y="0"/>
                  </a:lnTo>
                  <a:lnTo>
                    <a:pt x="1592550" y="203200"/>
                  </a:lnTo>
                  <a:lnTo>
                    <a:pt x="138935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D59">
                <a:alpha val="53725"/>
              </a:srgbClr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177800" y="-38100"/>
              <a:ext cx="133855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5010576" y="7110916"/>
            <a:ext cx="2510911" cy="1100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5"/>
              </a:lnSpc>
            </a:pPr>
            <a:r>
              <a:rPr lang="en-US" sz="31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Youth_B</a:t>
            </a:r>
            <a:endParaRPr lang="en-US" sz="3168" dirty="0">
              <a:solidFill>
                <a:srgbClr val="000000"/>
              </a:solidFill>
              <a:latin typeface="Heebo" pitchFamily="2" charset="-79"/>
              <a:ea typeface="Heebo"/>
              <a:cs typeface="Heebo" pitchFamily="2" charset="-79"/>
              <a:sym typeface="Heebo"/>
            </a:endParaRPr>
          </a:p>
          <a:p>
            <a:pPr algn="ctr">
              <a:lnSpc>
                <a:spcPts val="4435"/>
              </a:lnSpc>
              <a:spcBef>
                <a:spcPct val="0"/>
              </a:spcBef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14 - 15 </a:t>
            </a:r>
            <a:r>
              <a:rPr lang="en-US" sz="31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yo</a:t>
            </a:r>
            <a:endParaRPr lang="en-US" sz="3168" dirty="0">
              <a:solidFill>
                <a:srgbClr val="000000"/>
              </a:solidFill>
              <a:latin typeface="Heebo" pitchFamily="2" charset="-79"/>
              <a:ea typeface="Heebo"/>
              <a:cs typeface="Heebo" pitchFamily="2" charset="-79"/>
              <a:sym typeface="Heebo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7714492" y="7130919"/>
            <a:ext cx="2510911" cy="1100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5"/>
              </a:lnSpc>
            </a:pPr>
            <a:r>
              <a:rPr lang="en-US" sz="3168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Youth_A</a:t>
            </a:r>
            <a:endParaRPr lang="en-US" sz="3168" dirty="0">
              <a:solidFill>
                <a:srgbClr val="000000"/>
              </a:solidFill>
              <a:latin typeface="Heebo" pitchFamily="2" charset="-79"/>
              <a:ea typeface="Heebo"/>
              <a:cs typeface="Heebo" pitchFamily="2" charset="-79"/>
              <a:sym typeface="Heebo"/>
            </a:endParaRPr>
          </a:p>
          <a:p>
            <a:pPr algn="ctr">
              <a:lnSpc>
                <a:spcPts val="4435"/>
              </a:lnSpc>
              <a:spcBef>
                <a:spcPct val="0"/>
              </a:spcBef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16 - 17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0332035" y="7130919"/>
            <a:ext cx="2510911" cy="1100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5"/>
              </a:lnSpc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Junior</a:t>
            </a:r>
          </a:p>
          <a:p>
            <a:pPr algn="ctr">
              <a:lnSpc>
                <a:spcPts val="4435"/>
              </a:lnSpc>
              <a:spcBef>
                <a:spcPct val="0"/>
              </a:spcBef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18 - 19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4327001" y="7130919"/>
            <a:ext cx="2510911" cy="1100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5"/>
              </a:lnSpc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Senior</a:t>
            </a:r>
          </a:p>
          <a:p>
            <a:pPr algn="ctr">
              <a:lnSpc>
                <a:spcPts val="4435"/>
              </a:lnSpc>
              <a:spcBef>
                <a:spcPct val="0"/>
              </a:spcBef>
            </a:pPr>
            <a:r>
              <a:rPr lang="en-US" sz="31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20 and over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7183905" y="2133575"/>
            <a:ext cx="3643273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Bouldering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4899397" y="2133575"/>
            <a:ext cx="2510911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Lead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0367630" y="2133575"/>
            <a:ext cx="3618244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Speed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3456441" y="2133575"/>
            <a:ext cx="3618244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Combined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-32745" y="2194337"/>
            <a:ext cx="3318438" cy="604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5"/>
              </a:lnSpc>
              <a:spcBef>
                <a:spcPct val="0"/>
              </a:spcBef>
            </a:pPr>
            <a:r>
              <a:rPr lang="en-US" sz="3468" dirty="0">
                <a:solidFill>
                  <a:srgbClr val="00BF63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DISCIPLINES :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248830" y="8932141"/>
            <a:ext cx="3231218" cy="618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5"/>
              </a:lnSpc>
              <a:spcBef>
                <a:spcPct val="0"/>
              </a:spcBef>
            </a:pPr>
            <a:r>
              <a:rPr lang="en-US" sz="3568" dirty="0">
                <a:solidFill>
                  <a:srgbClr val="000000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GENDER 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-168012" y="3773119"/>
            <a:ext cx="4064903" cy="1146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5"/>
              </a:lnSpc>
            </a:pPr>
            <a:r>
              <a:rPr lang="en-US" sz="3468" dirty="0">
                <a:solidFill>
                  <a:srgbClr val="59AAFF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COMPETITIONS:</a:t>
            </a:r>
          </a:p>
          <a:p>
            <a:pPr algn="ctr">
              <a:lnSpc>
                <a:spcPts val="4155"/>
              </a:lnSpc>
              <a:spcBef>
                <a:spcPct val="0"/>
              </a:spcBef>
            </a:pPr>
            <a:r>
              <a:rPr lang="en-US" sz="2968" dirty="0">
                <a:solidFill>
                  <a:srgbClr val="59AAFF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Worldwide only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5420319" y="3549217"/>
            <a:ext cx="4588346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Summer Olympics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1162268" y="3632129"/>
            <a:ext cx="4588346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IFSC World Cup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7446521" y="4207480"/>
            <a:ext cx="6916074" cy="70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95"/>
              </a:lnSpc>
              <a:spcBef>
                <a:spcPct val="0"/>
              </a:spcBef>
            </a:pPr>
            <a:r>
              <a:rPr lang="en-US" sz="4068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IFSC World Championship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0" y="7324848"/>
            <a:ext cx="4064903" cy="1146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5"/>
              </a:lnSpc>
            </a:pPr>
            <a:r>
              <a:rPr lang="en-US" sz="3468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AGE CATEGORIES:</a:t>
            </a:r>
          </a:p>
          <a:p>
            <a:pPr algn="ctr">
              <a:lnSpc>
                <a:spcPts val="4155"/>
              </a:lnSpc>
              <a:spcBef>
                <a:spcPct val="0"/>
              </a:spcBef>
            </a:pPr>
            <a:r>
              <a:rPr lang="en-US" sz="2968" dirty="0">
                <a:solidFill>
                  <a:srgbClr val="F5A328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years old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-168012" y="5765583"/>
            <a:ext cx="4064903" cy="618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95"/>
              </a:lnSpc>
              <a:spcBef>
                <a:spcPct val="0"/>
              </a:spcBef>
            </a:pPr>
            <a:r>
              <a:rPr lang="en-US" sz="3568" dirty="0">
                <a:solidFill>
                  <a:srgbClr val="898989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RANK: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-987377" y="255195"/>
            <a:ext cx="11953013" cy="927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55"/>
              </a:lnSpc>
              <a:spcBef>
                <a:spcPct val="0"/>
              </a:spcBef>
            </a:pPr>
            <a:r>
              <a:rPr lang="en-US" sz="5468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About Competition Climbing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8607" y="0"/>
            <a:ext cx="6438824" cy="10287000"/>
            <a:chOff x="0" y="0"/>
            <a:chExt cx="169582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95822" cy="2709333"/>
            </a:xfrm>
            <a:custGeom>
              <a:avLst/>
              <a:gdLst/>
              <a:ahLst/>
              <a:cxnLst/>
              <a:rect l="l" t="t" r="r" b="b"/>
              <a:pathLst>
                <a:path w="1695822" h="2709333">
                  <a:moveTo>
                    <a:pt x="0" y="0"/>
                  </a:moveTo>
                  <a:lnTo>
                    <a:pt x="1695822" y="0"/>
                  </a:lnTo>
                  <a:lnTo>
                    <a:pt x="169582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6E6E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695822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144000" y="138260"/>
            <a:ext cx="8533111" cy="9949279"/>
            <a:chOff x="0" y="-114300"/>
            <a:chExt cx="11377482" cy="13265705"/>
          </a:xfrm>
        </p:grpSpPr>
        <p:sp>
          <p:nvSpPr>
            <p:cNvPr id="6" name="TextBox 6"/>
            <p:cNvSpPr txBox="1"/>
            <p:nvPr/>
          </p:nvSpPr>
          <p:spPr>
            <a:xfrm>
              <a:off x="0" y="-114300"/>
              <a:ext cx="8161827" cy="12464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9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  <p:sp>
          <p:nvSpPr>
            <p:cNvPr id="7" name="AutoShape 7"/>
            <p:cNvSpPr/>
            <p:nvPr/>
          </p:nvSpPr>
          <p:spPr>
            <a:xfrm>
              <a:off x="16203" y="2384606"/>
              <a:ext cx="2290159" cy="0"/>
            </a:xfrm>
            <a:prstGeom prst="line">
              <a:avLst/>
            </a:prstGeom>
            <a:ln w="50800" cap="flat">
              <a:solidFill>
                <a:srgbClr val="5B5B5B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16203" y="2594156"/>
              <a:ext cx="11361279" cy="105572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55" lvl="1" indent="-259078" algn="l">
                <a:lnSpc>
                  <a:spcPts val="4775"/>
                </a:lnSpc>
                <a:buFont typeface="Arial"/>
                <a:buChar char="•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A worldwide company specialized in Climbing </a:t>
              </a:r>
              <a:r>
                <a:rPr lang="en-US" sz="2399" spc="21" dirty="0" err="1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Furnitures</a:t>
              </a:r>
              <a:endParaRPr lang="en-US" sz="2399" spc="21" dirty="0">
                <a:solidFill>
                  <a:srgbClr val="000000"/>
                </a:solidFill>
                <a:latin typeface="Heebo" pitchFamily="2" charset="-79"/>
                <a:ea typeface="Open Sans 1"/>
                <a:cs typeface="Heebo" pitchFamily="2" charset="-79"/>
                <a:sym typeface="Open Sans 1"/>
              </a:endParaRPr>
            </a:p>
            <a:p>
              <a:pPr marL="518155" lvl="1" indent="-259078" algn="just">
                <a:lnSpc>
                  <a:spcPts val="4775"/>
                </a:lnSpc>
                <a:buFont typeface="Arial"/>
                <a:buChar char="•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Has developed a connected climbing harness</a:t>
              </a:r>
            </a:p>
            <a:p>
              <a:pPr marL="518155" lvl="1" indent="-259078" algn="just">
                <a:lnSpc>
                  <a:spcPts val="4775"/>
                </a:lnSpc>
                <a:buFont typeface="Arial"/>
                <a:buChar char="•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The marketing team suggests sponsorship of some competition climbers : </a:t>
              </a:r>
            </a:p>
            <a:p>
              <a:pPr marL="1036310" lvl="2" indent="-345437" algn="just">
                <a:lnSpc>
                  <a:spcPts val="4775"/>
                </a:lnSpc>
                <a:buFont typeface="Arial"/>
                <a:buChar char="⚬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2 World Senior Competition Climber (1 M / 1 F)</a:t>
              </a:r>
            </a:p>
            <a:p>
              <a:pPr marL="1036310" lvl="2" indent="-345437" algn="just">
                <a:lnSpc>
                  <a:spcPts val="4775"/>
                </a:lnSpc>
                <a:buFont typeface="Arial"/>
                <a:buChar char="⚬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2 Future Stars (1 M / 1 F) &lt; 18 years in 2024:</a:t>
              </a:r>
            </a:p>
            <a:p>
              <a:pPr marL="1036310" lvl="2" indent="-345437" algn="just">
                <a:lnSpc>
                  <a:spcPts val="4775"/>
                </a:lnSpc>
                <a:buFont typeface="Arial"/>
                <a:buChar char="⚬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A National Team</a:t>
              </a:r>
            </a:p>
            <a:p>
              <a:pPr marL="518155" lvl="1" indent="-259078" algn="just">
                <a:lnSpc>
                  <a:spcPts val="4775"/>
                </a:lnSpc>
                <a:buFont typeface="Arial"/>
                <a:buChar char="•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The Top Management requests his newly Data Analyst to provide Top 3 Names for each</a:t>
              </a:r>
            </a:p>
            <a:p>
              <a:pPr marL="518155" lvl="1" indent="-259078" algn="just">
                <a:lnSpc>
                  <a:spcPts val="4775"/>
                </a:lnSpc>
                <a:buFont typeface="Arial"/>
                <a:buChar char="•"/>
              </a:pPr>
              <a:r>
                <a:rPr lang="en-US" sz="2399" spc="21" dirty="0">
                  <a:solidFill>
                    <a:srgbClr val="000000"/>
                  </a:solidFill>
                  <a:latin typeface="Heebo" pitchFamily="2" charset="-79"/>
                  <a:ea typeface="Open Sans 1"/>
                  <a:cs typeface="Heebo" pitchFamily="2" charset="-79"/>
                  <a:sym typeface="Open Sans 1"/>
                </a:rPr>
                <a:t>Data Analyst’s solution : create a database gathering  Climbers performance ranking in worldwide competitions, and over the years. Idem for Nations.</a:t>
              </a:r>
            </a:p>
            <a:p>
              <a:pPr algn="just">
                <a:lnSpc>
                  <a:spcPts val="4775"/>
                </a:lnSpc>
              </a:pPr>
              <a:endParaRPr lang="en-US" sz="2399" spc="21" dirty="0">
                <a:solidFill>
                  <a:srgbClr val="000000"/>
                </a:solidFill>
                <a:latin typeface="Heebo" pitchFamily="2" charset="-79"/>
                <a:ea typeface="Open Sans 1"/>
                <a:cs typeface="Heebo" pitchFamily="2" charset="-79"/>
                <a:sym typeface="Open Sans 1"/>
              </a:endParaRPr>
            </a:p>
          </p:txBody>
        </p:sp>
      </p:grpSp>
      <p:sp>
        <p:nvSpPr>
          <p:cNvPr id="9" name="Freeform 9"/>
          <p:cNvSpPr/>
          <p:nvPr/>
        </p:nvSpPr>
        <p:spPr>
          <a:xfrm>
            <a:off x="314672" y="2181439"/>
            <a:ext cx="8506693" cy="6801539"/>
          </a:xfrm>
          <a:custGeom>
            <a:avLst/>
            <a:gdLst/>
            <a:ahLst/>
            <a:cxnLst/>
            <a:rect l="l" t="t" r="r" b="b"/>
            <a:pathLst>
              <a:path w="8506693" h="6801539">
                <a:moveTo>
                  <a:pt x="0" y="0"/>
                </a:moveTo>
                <a:lnTo>
                  <a:pt x="8506693" y="0"/>
                </a:lnTo>
                <a:lnTo>
                  <a:pt x="8506693" y="6801538"/>
                </a:lnTo>
                <a:lnTo>
                  <a:pt x="0" y="68015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0007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14400" y="0"/>
            <a:ext cx="7030485" cy="22158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769"/>
              </a:lnSpc>
              <a:spcBef>
                <a:spcPct val="0"/>
              </a:spcBef>
            </a:pPr>
            <a:r>
              <a:rPr lang="en-US" sz="6263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BI Project</a:t>
            </a:r>
          </a:p>
          <a:p>
            <a:pPr algn="ctr">
              <a:lnSpc>
                <a:spcPts val="8769"/>
              </a:lnSpc>
              <a:spcBef>
                <a:spcPct val="0"/>
              </a:spcBef>
            </a:pPr>
            <a:r>
              <a:rPr lang="en-US" sz="6263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Context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55640" y="1732265"/>
            <a:ext cx="3836980" cy="1591552"/>
            <a:chOff x="0" y="0"/>
            <a:chExt cx="1010563" cy="41917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10563" cy="419174"/>
            </a:xfrm>
            <a:custGeom>
              <a:avLst/>
              <a:gdLst/>
              <a:ahLst/>
              <a:cxnLst/>
              <a:rect l="l" t="t" r="r" b="b"/>
              <a:pathLst>
                <a:path w="1010563" h="419174">
                  <a:moveTo>
                    <a:pt x="807363" y="0"/>
                  </a:moveTo>
                  <a:lnTo>
                    <a:pt x="0" y="0"/>
                  </a:lnTo>
                  <a:lnTo>
                    <a:pt x="0" y="419174"/>
                  </a:lnTo>
                  <a:lnTo>
                    <a:pt x="807363" y="419174"/>
                  </a:lnTo>
                  <a:lnTo>
                    <a:pt x="1010563" y="209587"/>
                  </a:lnTo>
                  <a:lnTo>
                    <a:pt x="807363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96263" cy="4572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78620" y="228540"/>
            <a:ext cx="11953013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Sources, Process and Technologies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8620" y="2114708"/>
            <a:ext cx="3593214" cy="791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Search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3858505" y="1613014"/>
            <a:ext cx="6685854" cy="1868431"/>
            <a:chOff x="0" y="0"/>
            <a:chExt cx="1760883" cy="49209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60883" cy="492097"/>
            </a:xfrm>
            <a:custGeom>
              <a:avLst/>
              <a:gdLst/>
              <a:ahLst/>
              <a:cxnLst/>
              <a:rect l="l" t="t" r="r" b="b"/>
              <a:pathLst>
                <a:path w="1760883" h="492097">
                  <a:moveTo>
                    <a:pt x="1557683" y="0"/>
                  </a:moveTo>
                  <a:lnTo>
                    <a:pt x="203200" y="0"/>
                  </a:lnTo>
                  <a:lnTo>
                    <a:pt x="0" y="246049"/>
                  </a:lnTo>
                  <a:lnTo>
                    <a:pt x="203200" y="492097"/>
                  </a:lnTo>
                  <a:lnTo>
                    <a:pt x="1557683" y="492097"/>
                  </a:lnTo>
                  <a:lnTo>
                    <a:pt x="1760883" y="246049"/>
                  </a:lnTo>
                  <a:lnTo>
                    <a:pt x="1557683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52400" y="-38100"/>
              <a:ext cx="1456083" cy="530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884692" y="3700521"/>
            <a:ext cx="7378827" cy="1527144"/>
            <a:chOff x="0" y="0"/>
            <a:chExt cx="1943395" cy="40221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43395" cy="402211"/>
            </a:xfrm>
            <a:custGeom>
              <a:avLst/>
              <a:gdLst/>
              <a:ahLst/>
              <a:cxnLst/>
              <a:rect l="l" t="t" r="r" b="b"/>
              <a:pathLst>
                <a:path w="1943395" h="402211">
                  <a:moveTo>
                    <a:pt x="1740195" y="0"/>
                  </a:moveTo>
                  <a:lnTo>
                    <a:pt x="203200" y="0"/>
                  </a:lnTo>
                  <a:lnTo>
                    <a:pt x="0" y="201105"/>
                  </a:lnTo>
                  <a:lnTo>
                    <a:pt x="203200" y="402211"/>
                  </a:lnTo>
                  <a:lnTo>
                    <a:pt x="1740195" y="402211"/>
                  </a:lnTo>
                  <a:lnTo>
                    <a:pt x="1943395" y="201105"/>
                  </a:lnTo>
                  <a:lnTo>
                    <a:pt x="1740195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52400" y="-38100"/>
              <a:ext cx="1638595" cy="4403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591021" y="2083175"/>
            <a:ext cx="5394913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Google Dataset Search, </a:t>
            </a:r>
          </a:p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Kaggle, ChatGPT, Wikipedia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458759" y="4025348"/>
            <a:ext cx="5621899" cy="907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Time spending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No answer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-155640" y="3856036"/>
            <a:ext cx="3836980" cy="1216112"/>
            <a:chOff x="0" y="0"/>
            <a:chExt cx="1010563" cy="32029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10563" cy="320293"/>
            </a:xfrm>
            <a:custGeom>
              <a:avLst/>
              <a:gdLst/>
              <a:ahLst/>
              <a:cxnLst/>
              <a:rect l="l" t="t" r="r" b="b"/>
              <a:pathLst>
                <a:path w="1010563" h="320293">
                  <a:moveTo>
                    <a:pt x="807363" y="0"/>
                  </a:moveTo>
                  <a:lnTo>
                    <a:pt x="0" y="0"/>
                  </a:lnTo>
                  <a:lnTo>
                    <a:pt x="0" y="320293"/>
                  </a:lnTo>
                  <a:lnTo>
                    <a:pt x="807363" y="320293"/>
                  </a:lnTo>
                  <a:lnTo>
                    <a:pt x="1010563" y="160146"/>
                  </a:lnTo>
                  <a:lnTo>
                    <a:pt x="807363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896263" cy="3583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83304" y="3987248"/>
            <a:ext cx="3593214" cy="791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Ask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3883650" y="3629466"/>
            <a:ext cx="6685854" cy="1669253"/>
            <a:chOff x="0" y="0"/>
            <a:chExt cx="1760883" cy="43963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760883" cy="439639"/>
            </a:xfrm>
            <a:custGeom>
              <a:avLst/>
              <a:gdLst/>
              <a:ahLst/>
              <a:cxnLst/>
              <a:rect l="l" t="t" r="r" b="b"/>
              <a:pathLst>
                <a:path w="1760883" h="439639">
                  <a:moveTo>
                    <a:pt x="1557683" y="0"/>
                  </a:moveTo>
                  <a:lnTo>
                    <a:pt x="203200" y="0"/>
                  </a:lnTo>
                  <a:lnTo>
                    <a:pt x="0" y="219819"/>
                  </a:lnTo>
                  <a:lnTo>
                    <a:pt x="203200" y="439639"/>
                  </a:lnTo>
                  <a:lnTo>
                    <a:pt x="1557683" y="439639"/>
                  </a:lnTo>
                  <a:lnTo>
                    <a:pt x="1760883" y="219819"/>
                  </a:lnTo>
                  <a:lnTo>
                    <a:pt x="1557683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152400" y="-38100"/>
              <a:ext cx="1456083" cy="4777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4595704" y="3711411"/>
            <a:ext cx="5220823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Google Form (draft),</a:t>
            </a:r>
          </a:p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Mails to </a:t>
            </a: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Bxl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climbing gyms,</a:t>
            </a:r>
          </a:p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Mail for Requesting API key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-155640" y="6393922"/>
            <a:ext cx="3836980" cy="2367461"/>
            <a:chOff x="0" y="0"/>
            <a:chExt cx="1010563" cy="62352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10563" cy="623529"/>
            </a:xfrm>
            <a:custGeom>
              <a:avLst/>
              <a:gdLst/>
              <a:ahLst/>
              <a:cxnLst/>
              <a:rect l="l" t="t" r="r" b="b"/>
              <a:pathLst>
                <a:path w="1010563" h="623529">
                  <a:moveTo>
                    <a:pt x="807363" y="0"/>
                  </a:moveTo>
                  <a:lnTo>
                    <a:pt x="0" y="0"/>
                  </a:lnTo>
                  <a:lnTo>
                    <a:pt x="0" y="623529"/>
                  </a:lnTo>
                  <a:lnTo>
                    <a:pt x="807363" y="623529"/>
                  </a:lnTo>
                  <a:lnTo>
                    <a:pt x="1010563" y="311764"/>
                  </a:lnTo>
                  <a:lnTo>
                    <a:pt x="807363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896263" cy="6616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283304" y="6779267"/>
            <a:ext cx="3593214" cy="1612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Extract</a:t>
            </a:r>
          </a:p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Clean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10880008" y="1613014"/>
            <a:ext cx="7403308" cy="1868431"/>
            <a:chOff x="0" y="0"/>
            <a:chExt cx="1949843" cy="492097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949843" cy="492097"/>
            </a:xfrm>
            <a:custGeom>
              <a:avLst/>
              <a:gdLst/>
              <a:ahLst/>
              <a:cxnLst/>
              <a:rect l="l" t="t" r="r" b="b"/>
              <a:pathLst>
                <a:path w="1949843" h="492097">
                  <a:moveTo>
                    <a:pt x="1746643" y="0"/>
                  </a:moveTo>
                  <a:lnTo>
                    <a:pt x="203200" y="0"/>
                  </a:lnTo>
                  <a:lnTo>
                    <a:pt x="0" y="246049"/>
                  </a:lnTo>
                  <a:lnTo>
                    <a:pt x="203200" y="492097"/>
                  </a:lnTo>
                  <a:lnTo>
                    <a:pt x="1746643" y="492097"/>
                  </a:lnTo>
                  <a:lnTo>
                    <a:pt x="1949843" y="246049"/>
                  </a:lnTo>
                  <a:lnTo>
                    <a:pt x="1746643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152400" y="-38100"/>
              <a:ext cx="1645043" cy="530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1458759" y="1671061"/>
            <a:ext cx="6497926" cy="1831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dirty="0">
                <a:solidFill>
                  <a:srgbClr val="00BF63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Lot of Climbing content in webpages, 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dirty="0">
                <a:solidFill>
                  <a:srgbClr val="00BF63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1 dataset (2 csv &gt; 9000 lines) on </a:t>
            </a:r>
            <a:r>
              <a:rPr lang="en-US" sz="2599" dirty="0" err="1">
                <a:solidFill>
                  <a:srgbClr val="00BF63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kaggle</a:t>
            </a:r>
            <a:endParaRPr lang="en-US" sz="2599" dirty="0">
              <a:solidFill>
                <a:srgbClr val="00BF63"/>
              </a:solidFill>
              <a:latin typeface="Heebo" pitchFamily="2" charset="-79"/>
              <a:ea typeface="Heebo"/>
              <a:cs typeface="Heebo" pitchFamily="2" charset="-79"/>
              <a:sym typeface="Heebo"/>
            </a:endParaRP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 dirty="0">
                <a:solidFill>
                  <a:srgbClr val="00BF63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Data on Nations (PIB, Age, Altitude, ... ) in Wikipedia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3876518" y="5445974"/>
            <a:ext cx="6685854" cy="4627310"/>
            <a:chOff x="0" y="0"/>
            <a:chExt cx="1760883" cy="1218715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760883" cy="1218715"/>
            </a:xfrm>
            <a:custGeom>
              <a:avLst/>
              <a:gdLst/>
              <a:ahLst/>
              <a:cxnLst/>
              <a:rect l="l" t="t" r="r" b="b"/>
              <a:pathLst>
                <a:path w="1760883" h="1218715">
                  <a:moveTo>
                    <a:pt x="1557683" y="0"/>
                  </a:moveTo>
                  <a:lnTo>
                    <a:pt x="203200" y="0"/>
                  </a:lnTo>
                  <a:lnTo>
                    <a:pt x="0" y="609358"/>
                  </a:lnTo>
                  <a:lnTo>
                    <a:pt x="203200" y="1218715"/>
                  </a:lnTo>
                  <a:lnTo>
                    <a:pt x="1557683" y="1218715"/>
                  </a:lnTo>
                  <a:lnTo>
                    <a:pt x="1760883" y="609358"/>
                  </a:lnTo>
                  <a:lnTo>
                    <a:pt x="1557683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152400" y="-38100"/>
              <a:ext cx="1456083" cy="125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4192483" y="6396531"/>
            <a:ext cx="6053923" cy="246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Webscrapping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: Python Pandas + </a:t>
            </a: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BeautifulSoup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Pandas </a:t>
            </a: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df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. : delete </a:t>
            </a: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multiindexing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, column rename, type  changes, slicing, ...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10876697" y="5445974"/>
            <a:ext cx="7386255" cy="4627310"/>
            <a:chOff x="0" y="0"/>
            <a:chExt cx="1945351" cy="1218715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945351" cy="1218715"/>
            </a:xfrm>
            <a:custGeom>
              <a:avLst/>
              <a:gdLst/>
              <a:ahLst/>
              <a:cxnLst/>
              <a:rect l="l" t="t" r="r" b="b"/>
              <a:pathLst>
                <a:path w="1945351" h="1218715">
                  <a:moveTo>
                    <a:pt x="1742151" y="0"/>
                  </a:moveTo>
                  <a:lnTo>
                    <a:pt x="203200" y="0"/>
                  </a:lnTo>
                  <a:lnTo>
                    <a:pt x="0" y="609358"/>
                  </a:lnTo>
                  <a:lnTo>
                    <a:pt x="203200" y="1218715"/>
                  </a:lnTo>
                  <a:lnTo>
                    <a:pt x="1742151" y="1218715"/>
                  </a:lnTo>
                  <a:lnTo>
                    <a:pt x="1945351" y="609358"/>
                  </a:lnTo>
                  <a:lnTo>
                    <a:pt x="1742151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40" name="TextBox 40"/>
            <p:cNvSpPr txBox="1"/>
            <p:nvPr/>
          </p:nvSpPr>
          <p:spPr>
            <a:xfrm>
              <a:off x="152400" y="-38100"/>
              <a:ext cx="1640551" cy="1256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1458759" y="5456264"/>
            <a:ext cx="7484109" cy="3081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41"/>
              </a:lnSpc>
            </a:pPr>
            <a:r>
              <a:rPr lang="en-US" sz="2599" b="1" dirty="0">
                <a:solidFill>
                  <a:srgbClr val="00BF63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Wikipedia : html tables (compatible)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~ 30 tables / webpage : 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no standard structure &gt; no automatization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legends in data frame, comma missing, 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Competitor Nation displayed in icon in </a:t>
            </a:r>
          </a:p>
          <a:p>
            <a:pPr algn="l">
              <a:lnSpc>
                <a:spcPts val="3041"/>
              </a:lnSpc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      html and not </a:t>
            </a:r>
            <a:r>
              <a:rPr lang="en-US" sz="2599" dirty="0" err="1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webscrapped</a:t>
            </a: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: </a:t>
            </a:r>
            <a:r>
              <a:rPr lang="en-US" sz="2599" dirty="0">
                <a:solidFill>
                  <a:srgbClr val="59AAFF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languages of Nation names</a:t>
            </a:r>
          </a:p>
          <a:p>
            <a:pPr marL="561339" lvl="1" indent="-280669" algn="l">
              <a:lnSpc>
                <a:spcPts val="3041"/>
              </a:lnSpc>
              <a:buFont typeface="Arial"/>
              <a:buChar char="•"/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decimal comma disappearing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1458759" y="8594750"/>
            <a:ext cx="7484109" cy="1621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b="1">
                <a:solidFill>
                  <a:srgbClr val="D11612"/>
                </a:solidFill>
                <a:latin typeface="Heebo" pitchFamily="2" charset="-79"/>
                <a:ea typeface="Heebo Bold"/>
                <a:cs typeface="Heebo" pitchFamily="2" charset="-79"/>
                <a:sym typeface="Heebo Bold"/>
              </a:rPr>
              <a:t>Other websites: </a:t>
            </a:r>
          </a:p>
          <a:p>
            <a:pPr marL="561339" lvl="1" indent="-280669" algn="l">
              <a:lnSpc>
                <a:spcPts val="3015"/>
              </a:lnSpc>
              <a:buFont typeface="Arial"/>
              <a:buChar char="•"/>
            </a:pPr>
            <a:r>
              <a:rPr lang="en-US" sz="2599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no html tables </a:t>
            </a:r>
            <a:r>
              <a:rPr lang="en-US" sz="2599">
                <a:solidFill>
                  <a:srgbClr val="59AAFF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&gt; Selenium, API Call, </a:t>
            </a:r>
          </a:p>
          <a:p>
            <a:pPr marL="561339" lvl="1" indent="-280669" algn="l">
              <a:lnSpc>
                <a:spcPts val="3015"/>
              </a:lnSpc>
              <a:buFont typeface="Arial"/>
              <a:buChar char="•"/>
            </a:pPr>
            <a:r>
              <a:rPr lang="en-US" sz="2599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Or no access (firewall, ...)</a:t>
            </a:r>
          </a:p>
          <a:p>
            <a:pPr algn="l">
              <a:lnSpc>
                <a:spcPts val="3015"/>
              </a:lnSpc>
            </a:pPr>
            <a:r>
              <a:rPr lang="en-US" sz="2599">
                <a:solidFill>
                  <a:srgbClr val="59AAFF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   PowerQuery on webpages ? results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07770" y="7468064"/>
            <a:ext cx="4125049" cy="2367461"/>
            <a:chOff x="0" y="0"/>
            <a:chExt cx="1086433" cy="6235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86433" cy="623529"/>
            </a:xfrm>
            <a:custGeom>
              <a:avLst/>
              <a:gdLst/>
              <a:ahLst/>
              <a:cxnLst/>
              <a:rect l="l" t="t" r="r" b="b"/>
              <a:pathLst>
                <a:path w="1086433" h="623529">
                  <a:moveTo>
                    <a:pt x="883233" y="0"/>
                  </a:moveTo>
                  <a:lnTo>
                    <a:pt x="0" y="0"/>
                  </a:lnTo>
                  <a:lnTo>
                    <a:pt x="0" y="623529"/>
                  </a:lnTo>
                  <a:lnTo>
                    <a:pt x="883233" y="623529"/>
                  </a:lnTo>
                  <a:lnTo>
                    <a:pt x="1086433" y="311764"/>
                  </a:lnTo>
                  <a:lnTo>
                    <a:pt x="883233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72133" cy="6616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4065" y="7774529"/>
            <a:ext cx="3593214" cy="1612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Load in DB Staging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097648" y="7305373"/>
            <a:ext cx="6961177" cy="2692843"/>
            <a:chOff x="0" y="0"/>
            <a:chExt cx="1833396" cy="70922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33396" cy="709226"/>
            </a:xfrm>
            <a:custGeom>
              <a:avLst/>
              <a:gdLst/>
              <a:ahLst/>
              <a:cxnLst/>
              <a:rect l="l" t="t" r="r" b="b"/>
              <a:pathLst>
                <a:path w="1833396" h="709226">
                  <a:moveTo>
                    <a:pt x="1630196" y="0"/>
                  </a:moveTo>
                  <a:lnTo>
                    <a:pt x="203200" y="0"/>
                  </a:lnTo>
                  <a:lnTo>
                    <a:pt x="0" y="354613"/>
                  </a:lnTo>
                  <a:lnTo>
                    <a:pt x="203200" y="709226"/>
                  </a:lnTo>
                  <a:lnTo>
                    <a:pt x="1630196" y="709226"/>
                  </a:lnTo>
                  <a:lnTo>
                    <a:pt x="1833396" y="354613"/>
                  </a:lnTo>
                  <a:lnTo>
                    <a:pt x="1630196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52400" y="-38100"/>
              <a:ext cx="1528596" cy="747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738557" y="7599673"/>
            <a:ext cx="6053923" cy="196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Python connected to SQL server : </a:t>
            </a: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pyodbc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for connecting and populate tables in SQL server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DBMS SQL Server SSMS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1335050" y="7305373"/>
            <a:ext cx="6654565" cy="2692843"/>
            <a:chOff x="0" y="0"/>
            <a:chExt cx="1752643" cy="7092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52642" cy="709226"/>
            </a:xfrm>
            <a:custGeom>
              <a:avLst/>
              <a:gdLst/>
              <a:ahLst/>
              <a:cxnLst/>
              <a:rect l="l" t="t" r="r" b="b"/>
              <a:pathLst>
                <a:path w="1752642" h="709226">
                  <a:moveTo>
                    <a:pt x="1549443" y="0"/>
                  </a:moveTo>
                  <a:lnTo>
                    <a:pt x="203200" y="0"/>
                  </a:lnTo>
                  <a:lnTo>
                    <a:pt x="0" y="354613"/>
                  </a:lnTo>
                  <a:lnTo>
                    <a:pt x="203200" y="709226"/>
                  </a:lnTo>
                  <a:lnTo>
                    <a:pt x="1549443" y="709226"/>
                  </a:lnTo>
                  <a:lnTo>
                    <a:pt x="1752642" y="354613"/>
                  </a:lnTo>
                  <a:lnTo>
                    <a:pt x="1549443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52400" y="-38100"/>
              <a:ext cx="1447843" cy="747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2367715" y="8140058"/>
            <a:ext cx="5621899" cy="907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59AAFF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Merge Tables with Python before loading in DB Staging</a:t>
            </a:r>
          </a:p>
        </p:txBody>
      </p:sp>
      <p:grpSp>
        <p:nvGrpSpPr>
          <p:cNvPr id="14" name="Group 14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78620" y="228540"/>
            <a:ext cx="11953013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Sources, Process and Technologies</a:t>
            </a:r>
          </a:p>
        </p:txBody>
      </p:sp>
      <p:sp>
        <p:nvSpPr>
          <p:cNvPr id="18" name="Freeform 18"/>
          <p:cNvSpPr/>
          <p:nvPr/>
        </p:nvSpPr>
        <p:spPr>
          <a:xfrm>
            <a:off x="10017143" y="1706519"/>
            <a:ext cx="8270857" cy="5286274"/>
          </a:xfrm>
          <a:custGeom>
            <a:avLst/>
            <a:gdLst/>
            <a:ahLst/>
            <a:cxnLst/>
            <a:rect l="l" t="t" r="r" b="b"/>
            <a:pathLst>
              <a:path w="8270857" h="5286274">
                <a:moveTo>
                  <a:pt x="0" y="0"/>
                </a:moveTo>
                <a:lnTo>
                  <a:pt x="8270857" y="0"/>
                </a:lnTo>
                <a:lnTo>
                  <a:pt x="8270857" y="5286274"/>
                </a:lnTo>
                <a:lnTo>
                  <a:pt x="0" y="5286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0547" b="-16409"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278620" y="1706519"/>
            <a:ext cx="9297541" cy="5286274"/>
          </a:xfrm>
          <a:custGeom>
            <a:avLst/>
            <a:gdLst/>
            <a:ahLst/>
            <a:cxnLst/>
            <a:rect l="l" t="t" r="r" b="b"/>
            <a:pathLst>
              <a:path w="9297541" h="5286274">
                <a:moveTo>
                  <a:pt x="0" y="0"/>
                </a:moveTo>
                <a:lnTo>
                  <a:pt x="9297541" y="0"/>
                </a:lnTo>
                <a:lnTo>
                  <a:pt x="9297541" y="5286274"/>
                </a:lnTo>
                <a:lnTo>
                  <a:pt x="0" y="52862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68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3766" y="3499892"/>
            <a:ext cx="4081594" cy="2067675"/>
            <a:chOff x="0" y="0"/>
            <a:chExt cx="1074988" cy="5445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74988" cy="544573"/>
            </a:xfrm>
            <a:custGeom>
              <a:avLst/>
              <a:gdLst/>
              <a:ahLst/>
              <a:cxnLst/>
              <a:rect l="l" t="t" r="r" b="b"/>
              <a:pathLst>
                <a:path w="1074988" h="544573">
                  <a:moveTo>
                    <a:pt x="871788" y="0"/>
                  </a:moveTo>
                  <a:lnTo>
                    <a:pt x="0" y="0"/>
                  </a:lnTo>
                  <a:lnTo>
                    <a:pt x="0" y="544573"/>
                  </a:lnTo>
                  <a:lnTo>
                    <a:pt x="871788" y="544573"/>
                  </a:lnTo>
                  <a:lnTo>
                    <a:pt x="1074988" y="272286"/>
                  </a:lnTo>
                  <a:lnTo>
                    <a:pt x="871788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60688" cy="5826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072619" y="3499892"/>
            <a:ext cx="13903143" cy="2067675"/>
            <a:chOff x="0" y="0"/>
            <a:chExt cx="3661733" cy="54457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61733" cy="544573"/>
            </a:xfrm>
            <a:custGeom>
              <a:avLst/>
              <a:gdLst/>
              <a:ahLst/>
              <a:cxnLst/>
              <a:rect l="l" t="t" r="r" b="b"/>
              <a:pathLst>
                <a:path w="3661733" h="544573">
                  <a:moveTo>
                    <a:pt x="3458533" y="0"/>
                  </a:moveTo>
                  <a:lnTo>
                    <a:pt x="203200" y="0"/>
                  </a:lnTo>
                  <a:lnTo>
                    <a:pt x="0" y="272286"/>
                  </a:lnTo>
                  <a:lnTo>
                    <a:pt x="203200" y="544573"/>
                  </a:lnTo>
                  <a:lnTo>
                    <a:pt x="3458533" y="544573"/>
                  </a:lnTo>
                  <a:lnTo>
                    <a:pt x="3661733" y="272286"/>
                  </a:lnTo>
                  <a:lnTo>
                    <a:pt x="3458533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52400" y="-38100"/>
              <a:ext cx="3356933" cy="5826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426514" y="3442742"/>
            <a:ext cx="13239969" cy="196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SSIS : Unpivot Climber - Medal</a:t>
            </a: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&gt; 1st Fact Table : “Competitors - Medals” (2088 records)</a:t>
            </a: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&gt; 2nd Fact Table : “Nations - Medals ” </a:t>
            </a: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&gt; 4 Dim tables : GDP/inhabitant, Median Age, % by Category of Age, Altitude, ...)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-243766" y="1596098"/>
            <a:ext cx="4061045" cy="1692222"/>
            <a:chOff x="0" y="0"/>
            <a:chExt cx="1069576" cy="44568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69576" cy="445688"/>
            </a:xfrm>
            <a:custGeom>
              <a:avLst/>
              <a:gdLst/>
              <a:ahLst/>
              <a:cxnLst/>
              <a:rect l="l" t="t" r="r" b="b"/>
              <a:pathLst>
                <a:path w="1069576" h="445688">
                  <a:moveTo>
                    <a:pt x="866376" y="0"/>
                  </a:moveTo>
                  <a:lnTo>
                    <a:pt x="0" y="0"/>
                  </a:lnTo>
                  <a:lnTo>
                    <a:pt x="0" y="445688"/>
                  </a:lnTo>
                  <a:lnTo>
                    <a:pt x="866376" y="445688"/>
                  </a:lnTo>
                  <a:lnTo>
                    <a:pt x="1069576" y="222844"/>
                  </a:lnTo>
                  <a:lnTo>
                    <a:pt x="866376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55276" cy="48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78620" y="1615749"/>
            <a:ext cx="4295224" cy="1612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ETL within</a:t>
            </a:r>
          </a:p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DB Staging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4072619" y="1571324"/>
            <a:ext cx="7070867" cy="1716996"/>
            <a:chOff x="0" y="0"/>
            <a:chExt cx="1862286" cy="45221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862286" cy="452213"/>
            </a:xfrm>
            <a:custGeom>
              <a:avLst/>
              <a:gdLst/>
              <a:ahLst/>
              <a:cxnLst/>
              <a:rect l="l" t="t" r="r" b="b"/>
              <a:pathLst>
                <a:path w="1862286" h="452213">
                  <a:moveTo>
                    <a:pt x="1659086" y="0"/>
                  </a:moveTo>
                  <a:lnTo>
                    <a:pt x="203200" y="0"/>
                  </a:lnTo>
                  <a:lnTo>
                    <a:pt x="0" y="226106"/>
                  </a:lnTo>
                  <a:lnTo>
                    <a:pt x="203200" y="452213"/>
                  </a:lnTo>
                  <a:lnTo>
                    <a:pt x="1659086" y="452213"/>
                  </a:lnTo>
                  <a:lnTo>
                    <a:pt x="1862286" y="226106"/>
                  </a:lnTo>
                  <a:lnTo>
                    <a:pt x="1659086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52400" y="-38100"/>
              <a:ext cx="1557486" cy="490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401520" y="1596098"/>
            <a:ext cx="6574242" cy="1692222"/>
            <a:chOff x="0" y="0"/>
            <a:chExt cx="1731488" cy="44568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731488" cy="445688"/>
            </a:xfrm>
            <a:custGeom>
              <a:avLst/>
              <a:gdLst/>
              <a:ahLst/>
              <a:cxnLst/>
              <a:rect l="l" t="t" r="r" b="b"/>
              <a:pathLst>
                <a:path w="1731488" h="445688">
                  <a:moveTo>
                    <a:pt x="1528288" y="0"/>
                  </a:moveTo>
                  <a:lnTo>
                    <a:pt x="203200" y="0"/>
                  </a:lnTo>
                  <a:lnTo>
                    <a:pt x="0" y="222844"/>
                  </a:lnTo>
                  <a:lnTo>
                    <a:pt x="203200" y="445688"/>
                  </a:lnTo>
                  <a:lnTo>
                    <a:pt x="1528288" y="445688"/>
                  </a:lnTo>
                  <a:lnTo>
                    <a:pt x="1731488" y="222844"/>
                  </a:lnTo>
                  <a:lnTo>
                    <a:pt x="1528288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152400" y="-38100"/>
              <a:ext cx="1426688" cy="48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22" name="Freeform 22"/>
          <p:cNvSpPr/>
          <p:nvPr/>
        </p:nvSpPr>
        <p:spPr>
          <a:xfrm>
            <a:off x="3721401" y="5643285"/>
            <a:ext cx="14566599" cy="4643715"/>
          </a:xfrm>
          <a:custGeom>
            <a:avLst/>
            <a:gdLst/>
            <a:ahLst/>
            <a:cxnLst/>
            <a:rect l="l" t="t" r="r" b="b"/>
            <a:pathLst>
              <a:path w="14566599" h="4643715">
                <a:moveTo>
                  <a:pt x="0" y="0"/>
                </a:moveTo>
                <a:lnTo>
                  <a:pt x="14566599" y="0"/>
                </a:lnTo>
                <a:lnTo>
                  <a:pt x="14566599" y="4643715"/>
                </a:lnTo>
                <a:lnTo>
                  <a:pt x="0" y="46437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4291837" y="1688543"/>
            <a:ext cx="6053923" cy="147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SSIS to clean data and gather competitor tables to 4 tables (1 / competition), add extra columns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124882" y="1548473"/>
            <a:ext cx="5744128" cy="1831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Cleansing :  </a:t>
            </a:r>
            <a:r>
              <a:rPr lang="en-US" sz="2599" dirty="0">
                <a:solidFill>
                  <a:srgbClr val="191919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done in Python and tables reloaded into SQL Server</a:t>
            </a:r>
          </a:p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D11612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‘Year’ Type (Int or Str), Extra columns- in Unicode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8580" y="4090971"/>
            <a:ext cx="3356902" cy="791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ETL to DW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78620" y="228540"/>
            <a:ext cx="11953013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Sources, Process and Technologies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43766" y="1596098"/>
            <a:ext cx="4061045" cy="1692222"/>
            <a:chOff x="0" y="0"/>
            <a:chExt cx="1069576" cy="4456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9576" cy="445688"/>
            </a:xfrm>
            <a:custGeom>
              <a:avLst/>
              <a:gdLst/>
              <a:ahLst/>
              <a:cxnLst/>
              <a:rect l="l" t="t" r="r" b="b"/>
              <a:pathLst>
                <a:path w="1069576" h="445688">
                  <a:moveTo>
                    <a:pt x="866376" y="0"/>
                  </a:moveTo>
                  <a:lnTo>
                    <a:pt x="0" y="0"/>
                  </a:lnTo>
                  <a:lnTo>
                    <a:pt x="0" y="445688"/>
                  </a:lnTo>
                  <a:lnTo>
                    <a:pt x="866376" y="445688"/>
                  </a:lnTo>
                  <a:lnTo>
                    <a:pt x="1069576" y="222844"/>
                  </a:lnTo>
                  <a:lnTo>
                    <a:pt x="866376" y="0"/>
                  </a:lnTo>
                  <a:close/>
                </a:path>
              </a:pathLst>
            </a:custGeom>
            <a:solidFill>
              <a:srgbClr val="BFBEB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55276" cy="48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8620" y="1976342"/>
            <a:ext cx="4295224" cy="791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5"/>
              </a:lnSpc>
              <a:spcBef>
                <a:spcPct val="0"/>
              </a:spcBef>
            </a:pPr>
            <a:r>
              <a:rPr lang="en-US" sz="45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Data Viz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072619" y="1571324"/>
            <a:ext cx="7070867" cy="1716996"/>
            <a:chOff x="0" y="0"/>
            <a:chExt cx="1862286" cy="45221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62286" cy="452213"/>
            </a:xfrm>
            <a:custGeom>
              <a:avLst/>
              <a:gdLst/>
              <a:ahLst/>
              <a:cxnLst/>
              <a:rect l="l" t="t" r="r" b="b"/>
              <a:pathLst>
                <a:path w="1862286" h="452213">
                  <a:moveTo>
                    <a:pt x="1659086" y="0"/>
                  </a:moveTo>
                  <a:lnTo>
                    <a:pt x="203200" y="0"/>
                  </a:lnTo>
                  <a:lnTo>
                    <a:pt x="0" y="226106"/>
                  </a:lnTo>
                  <a:lnTo>
                    <a:pt x="203200" y="452213"/>
                  </a:lnTo>
                  <a:lnTo>
                    <a:pt x="1659086" y="452213"/>
                  </a:lnTo>
                  <a:lnTo>
                    <a:pt x="1862286" y="226106"/>
                  </a:lnTo>
                  <a:lnTo>
                    <a:pt x="1659086" y="0"/>
                  </a:lnTo>
                  <a:close/>
                </a:path>
              </a:pathLst>
            </a:custGeom>
            <a:solidFill>
              <a:srgbClr val="F2F1F1">
                <a:alpha val="54902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52400" y="-38100"/>
              <a:ext cx="1557486" cy="4903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790945" y="1891974"/>
            <a:ext cx="6053923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 err="1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PowerBI</a:t>
            </a: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 from DW in SQL Server</a:t>
            </a:r>
          </a:p>
          <a:p>
            <a:pPr marL="604518" lvl="1" indent="-302259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Data Transformation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1401520" y="1596098"/>
            <a:ext cx="6574242" cy="1692222"/>
            <a:chOff x="0" y="0"/>
            <a:chExt cx="1731488" cy="4456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31488" cy="445688"/>
            </a:xfrm>
            <a:custGeom>
              <a:avLst/>
              <a:gdLst/>
              <a:ahLst/>
              <a:cxnLst/>
              <a:rect l="l" t="t" r="r" b="b"/>
              <a:pathLst>
                <a:path w="1731488" h="445688">
                  <a:moveTo>
                    <a:pt x="1528288" y="0"/>
                  </a:moveTo>
                  <a:lnTo>
                    <a:pt x="203200" y="0"/>
                  </a:lnTo>
                  <a:lnTo>
                    <a:pt x="0" y="222844"/>
                  </a:lnTo>
                  <a:lnTo>
                    <a:pt x="203200" y="445688"/>
                  </a:lnTo>
                  <a:lnTo>
                    <a:pt x="1528288" y="445688"/>
                  </a:lnTo>
                  <a:lnTo>
                    <a:pt x="1731488" y="222844"/>
                  </a:lnTo>
                  <a:lnTo>
                    <a:pt x="1528288" y="0"/>
                  </a:lnTo>
                  <a:close/>
                </a:path>
              </a:pathLst>
            </a:custGeom>
            <a:solidFill>
              <a:srgbClr val="E6E6E6">
                <a:alpha val="54902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52400" y="-38100"/>
              <a:ext cx="1426688" cy="483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6572555" y="-6605172"/>
            <a:ext cx="1257754" cy="14740467"/>
            <a:chOff x="0" y="0"/>
            <a:chExt cx="331260" cy="388226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31260" cy="3882263"/>
            </a:xfrm>
            <a:custGeom>
              <a:avLst/>
              <a:gdLst/>
              <a:ahLst/>
              <a:cxnLst/>
              <a:rect l="l" t="t" r="r" b="b"/>
              <a:pathLst>
                <a:path w="331260" h="3882263">
                  <a:moveTo>
                    <a:pt x="110480" y="19070"/>
                  </a:moveTo>
                  <a:cubicBezTo>
                    <a:pt x="127408" y="7556"/>
                    <a:pt x="146770" y="0"/>
                    <a:pt x="165719" y="0"/>
                  </a:cubicBezTo>
                  <a:cubicBezTo>
                    <a:pt x="184669" y="0"/>
                    <a:pt x="202904" y="6476"/>
                    <a:pt x="219708" y="17990"/>
                  </a:cubicBezTo>
                  <a:cubicBezTo>
                    <a:pt x="220066" y="18350"/>
                    <a:pt x="220423" y="18350"/>
                    <a:pt x="220781" y="18710"/>
                  </a:cubicBezTo>
                  <a:cubicBezTo>
                    <a:pt x="283886" y="64765"/>
                    <a:pt x="330367" y="186379"/>
                    <a:pt x="331260" y="396683"/>
                  </a:cubicBezTo>
                  <a:lnTo>
                    <a:pt x="331260" y="3882263"/>
                  </a:lnTo>
                  <a:lnTo>
                    <a:pt x="0" y="3882263"/>
                  </a:lnTo>
                  <a:lnTo>
                    <a:pt x="0" y="399270"/>
                  </a:lnTo>
                  <a:cubicBezTo>
                    <a:pt x="894" y="185660"/>
                    <a:pt x="46659" y="64045"/>
                    <a:pt x="110480" y="19070"/>
                  </a:cubicBez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88900"/>
              <a:ext cx="331260" cy="379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Heebo" pitchFamily="2" charset="-79"/>
                <a:cs typeface="Heebo" pitchFamily="2" charset="-79"/>
              </a:endParaRP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78620" y="228540"/>
            <a:ext cx="11953013" cy="101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5"/>
              </a:lnSpc>
              <a:spcBef>
                <a:spcPct val="0"/>
              </a:spcBef>
            </a:pPr>
            <a:r>
              <a:rPr lang="en-US" sz="5868" dirty="0">
                <a:solidFill>
                  <a:srgbClr val="000000"/>
                </a:solidFill>
                <a:latin typeface="Heebo" pitchFamily="2" charset="-79"/>
                <a:ea typeface="Heebo"/>
                <a:cs typeface="Heebo" pitchFamily="2" charset="-79"/>
                <a:sym typeface="Heebo"/>
              </a:rPr>
              <a:t>Sources, Process and Technologies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942</Words>
  <Application>Microsoft Office PowerPoint</Application>
  <PresentationFormat>Personnalisé</PresentationFormat>
  <Paragraphs>151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Heebo</vt:lpstr>
      <vt:lpstr>Arial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TFE Stephane JULLIEN - Climbing Sponsorship</dc:title>
  <dc:creator>Stéphane JULLIEN</dc:creator>
  <cp:lastModifiedBy>Stéphane JULLIEN</cp:lastModifiedBy>
  <cp:revision>10</cp:revision>
  <dcterms:created xsi:type="dcterms:W3CDTF">2006-08-16T00:00:00Z</dcterms:created>
  <dcterms:modified xsi:type="dcterms:W3CDTF">2024-09-16T21:38:56Z</dcterms:modified>
  <dc:identifier>DAGP6JFEZEc</dc:identifier>
</cp:coreProperties>
</file>

<file path=docProps/thumbnail.jpeg>
</file>